
<file path=[Content_Types].xml><?xml version="1.0" encoding="utf-8"?>
<Types xmlns="http://schemas.openxmlformats.org/package/2006/content-types">
  <Default Extension="png" ContentType="image/png"/>
  <Default Extension="tmp"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098" r:id="rId1"/>
  </p:sldMasterIdLst>
  <p:notesMasterIdLst>
    <p:notesMasterId r:id="rId35"/>
  </p:notesMasterIdLst>
  <p:handoutMasterIdLst>
    <p:handoutMasterId r:id="rId36"/>
  </p:handoutMasterIdLst>
  <p:sldIdLst>
    <p:sldId id="291" r:id="rId2"/>
    <p:sldId id="726" r:id="rId3"/>
    <p:sldId id="707" r:id="rId4"/>
    <p:sldId id="725" r:id="rId5"/>
    <p:sldId id="693" r:id="rId6"/>
    <p:sldId id="708" r:id="rId7"/>
    <p:sldId id="691" r:id="rId8"/>
    <p:sldId id="694" r:id="rId9"/>
    <p:sldId id="724" r:id="rId10"/>
    <p:sldId id="696" r:id="rId11"/>
    <p:sldId id="729" r:id="rId12"/>
    <p:sldId id="727" r:id="rId13"/>
    <p:sldId id="706" r:id="rId14"/>
    <p:sldId id="718" r:id="rId15"/>
    <p:sldId id="722" r:id="rId16"/>
    <p:sldId id="721" r:id="rId17"/>
    <p:sldId id="723" r:id="rId18"/>
    <p:sldId id="697" r:id="rId19"/>
    <p:sldId id="698" r:id="rId20"/>
    <p:sldId id="699" r:id="rId21"/>
    <p:sldId id="702" r:id="rId22"/>
    <p:sldId id="701" r:id="rId23"/>
    <p:sldId id="700" r:id="rId24"/>
    <p:sldId id="704" r:id="rId25"/>
    <p:sldId id="719" r:id="rId26"/>
    <p:sldId id="720" r:id="rId27"/>
    <p:sldId id="703" r:id="rId28"/>
    <p:sldId id="728" r:id="rId29"/>
    <p:sldId id="713" r:id="rId30"/>
    <p:sldId id="714" r:id="rId31"/>
    <p:sldId id="715" r:id="rId32"/>
    <p:sldId id="716" r:id="rId33"/>
    <p:sldId id="717" r:id="rId34"/>
  </p:sldIdLst>
  <p:sldSz cx="9144000" cy="6858000" type="screen4x3"/>
  <p:notesSz cx="6662738" cy="9926638"/>
  <p:defaultTextStyle>
    <a:defPPr>
      <a:defRPr lang="en-US"/>
    </a:defPPr>
    <a:lvl1pPr algn="ctr" rtl="0" eaLnBrk="0" fontAlgn="base" hangingPunct="0">
      <a:spcBef>
        <a:spcPct val="50000"/>
      </a:spcBef>
      <a:spcAft>
        <a:spcPct val="0"/>
      </a:spcAft>
      <a:defRPr sz="1600" kern="1200">
        <a:solidFill>
          <a:schemeClr val="tx2"/>
        </a:solidFill>
        <a:latin typeface="Arial" charset="0"/>
        <a:ea typeface="ＭＳ Ｐゴシック" charset="0"/>
        <a:cs typeface="ＭＳ Ｐゴシック" charset="0"/>
      </a:defRPr>
    </a:lvl1pPr>
    <a:lvl2pPr marL="457200" algn="ctr" rtl="0" eaLnBrk="0" fontAlgn="base" hangingPunct="0">
      <a:spcBef>
        <a:spcPct val="50000"/>
      </a:spcBef>
      <a:spcAft>
        <a:spcPct val="0"/>
      </a:spcAft>
      <a:defRPr sz="1600" kern="1200">
        <a:solidFill>
          <a:schemeClr val="tx2"/>
        </a:solidFill>
        <a:latin typeface="Arial" charset="0"/>
        <a:ea typeface="ＭＳ Ｐゴシック" charset="0"/>
        <a:cs typeface="ＭＳ Ｐゴシック" charset="0"/>
      </a:defRPr>
    </a:lvl2pPr>
    <a:lvl3pPr marL="914400" algn="ctr" rtl="0" eaLnBrk="0" fontAlgn="base" hangingPunct="0">
      <a:spcBef>
        <a:spcPct val="50000"/>
      </a:spcBef>
      <a:spcAft>
        <a:spcPct val="0"/>
      </a:spcAft>
      <a:defRPr sz="1600" kern="1200">
        <a:solidFill>
          <a:schemeClr val="tx2"/>
        </a:solidFill>
        <a:latin typeface="Arial" charset="0"/>
        <a:ea typeface="ＭＳ Ｐゴシック" charset="0"/>
        <a:cs typeface="ＭＳ Ｐゴシック" charset="0"/>
      </a:defRPr>
    </a:lvl3pPr>
    <a:lvl4pPr marL="1371600" algn="ctr" rtl="0" eaLnBrk="0" fontAlgn="base" hangingPunct="0">
      <a:spcBef>
        <a:spcPct val="50000"/>
      </a:spcBef>
      <a:spcAft>
        <a:spcPct val="0"/>
      </a:spcAft>
      <a:defRPr sz="1600" kern="1200">
        <a:solidFill>
          <a:schemeClr val="tx2"/>
        </a:solidFill>
        <a:latin typeface="Arial" charset="0"/>
        <a:ea typeface="ＭＳ Ｐゴシック" charset="0"/>
        <a:cs typeface="ＭＳ Ｐゴシック" charset="0"/>
      </a:defRPr>
    </a:lvl4pPr>
    <a:lvl5pPr marL="1828800" algn="ctr" rtl="0" eaLnBrk="0" fontAlgn="base" hangingPunct="0">
      <a:spcBef>
        <a:spcPct val="50000"/>
      </a:spcBef>
      <a:spcAft>
        <a:spcPct val="0"/>
      </a:spcAft>
      <a:defRPr sz="1600" kern="1200">
        <a:solidFill>
          <a:schemeClr val="tx2"/>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2"/>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2"/>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2"/>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2"/>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gela Panetta" initials="AP"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D11"/>
    <a:srgbClr val="F76013"/>
    <a:srgbClr val="777777"/>
    <a:srgbClr val="003F7D"/>
    <a:srgbClr val="959EB8"/>
    <a:srgbClr val="E7E9ED"/>
    <a:srgbClr val="E7402C"/>
    <a:srgbClr val="003E99"/>
    <a:srgbClr val="EDEDED"/>
    <a:srgbClr val="FEDA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snapToGrid="0" showGuides="1">
      <p:cViewPr>
        <p:scale>
          <a:sx n="70" d="100"/>
          <a:sy n="70" d="100"/>
        </p:scale>
        <p:origin x="-894" y="-612"/>
      </p:cViewPr>
      <p:guideLst>
        <p:guide orient="horz" pos="957"/>
        <p:guide orient="horz" pos="4177"/>
        <p:guide orient="horz" pos="730"/>
        <p:guide pos="5465"/>
        <p:guide pos="352"/>
      </p:guideLst>
    </p:cSldViewPr>
  </p:slideViewPr>
  <p:outlineViewPr>
    <p:cViewPr>
      <p:scale>
        <a:sx n="33" d="100"/>
        <a:sy n="33" d="100"/>
      </p:scale>
      <p:origin x="42" y="144"/>
    </p:cViewPr>
  </p:outlineViewPr>
  <p:notesTextViewPr>
    <p:cViewPr>
      <p:scale>
        <a:sx n="100" d="100"/>
        <a:sy n="100" d="100"/>
      </p:scale>
      <p:origin x="0" y="0"/>
    </p:cViewPr>
  </p:notesTextViewPr>
  <p:notesViewPr>
    <p:cSldViewPr showGuides="1">
      <p:cViewPr varScale="1">
        <p:scale>
          <a:sx n="76" d="100"/>
          <a:sy n="76" d="100"/>
        </p:scale>
        <p:origin x="-2244" y="-96"/>
      </p:cViewPr>
      <p:guideLst>
        <p:guide orient="horz" pos="3127"/>
        <p:guide pos="209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1-07T10:05:01.872" idx="1">
    <p:pos x="10" y="10"/>
    <p:text>Need admin details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dt" sz="quarter" idx="1"/>
          </p:nvPr>
        </p:nvSpPr>
        <p:spPr bwMode="auto">
          <a:xfrm>
            <a:off x="3775075" y="0"/>
            <a:ext cx="2887663" cy="496888"/>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lvl1pPr algn="r"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6148" name="Rectangle 4"/>
          <p:cNvSpPr>
            <a:spLocks noGrp="1" noChangeArrowheads="1"/>
          </p:cNvSpPr>
          <p:nvPr>
            <p:ph type="ftr" sz="quarter" idx="2"/>
          </p:nvPr>
        </p:nvSpPr>
        <p:spPr bwMode="auto">
          <a:xfrm>
            <a:off x="0" y="9429750"/>
            <a:ext cx="2887663" cy="496888"/>
          </a:xfrm>
          <a:prstGeom prst="rect">
            <a:avLst/>
          </a:prstGeom>
          <a:noFill/>
          <a:ln w="9525">
            <a:noFill/>
            <a:miter lim="800000"/>
            <a:headEnd/>
            <a:tailEnd/>
          </a:ln>
          <a:effectLst/>
        </p:spPr>
        <p:txBody>
          <a:bodyPr vert="horz" wrap="square" lIns="91434" tIns="45718" rIns="91434" bIns="45718" numCol="1" anchor="b" anchorCtr="0" compatLnSpc="1">
            <a:prstTxWarp prst="textNoShape">
              <a:avLst/>
            </a:prstTxWarp>
          </a:bodyPr>
          <a:lstStyle>
            <a:lvl1pPr algn="l"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6149" name="Rectangle 5"/>
          <p:cNvSpPr>
            <a:spLocks noGrp="1" noChangeArrowheads="1"/>
          </p:cNvSpPr>
          <p:nvPr>
            <p:ph type="sldNum" sz="quarter" idx="3"/>
          </p:nvPr>
        </p:nvSpPr>
        <p:spPr bwMode="auto">
          <a:xfrm>
            <a:off x="3775075" y="9429750"/>
            <a:ext cx="2887663" cy="496888"/>
          </a:xfrm>
          <a:prstGeom prst="rect">
            <a:avLst/>
          </a:prstGeom>
          <a:noFill/>
          <a:ln w="9525">
            <a:noFill/>
            <a:miter lim="800000"/>
            <a:headEnd/>
            <a:tailEnd/>
          </a:ln>
          <a:effectLst/>
        </p:spPr>
        <p:txBody>
          <a:bodyPr vert="horz" wrap="square" lIns="91434" tIns="45718" rIns="91434" bIns="45718" numCol="1" anchor="b" anchorCtr="0" compatLnSpc="1">
            <a:prstTxWarp prst="textNoShape">
              <a:avLst/>
            </a:prstTxWarp>
          </a:bodyPr>
          <a:lstStyle>
            <a:lvl1pPr algn="r" defTabSz="912813">
              <a:spcBef>
                <a:spcPct val="0"/>
              </a:spcBef>
              <a:defRPr sz="1200">
                <a:solidFill>
                  <a:schemeClr val="tx1"/>
                </a:solidFill>
                <a:latin typeface="Times" charset="0"/>
                <a:cs typeface="+mn-cs"/>
              </a:defRPr>
            </a:lvl1pPr>
          </a:lstStyle>
          <a:p>
            <a:pPr>
              <a:defRPr/>
            </a:pPr>
            <a:fld id="{EEC8A6E9-3B0A-0842-8D92-0A31D9BB8D6C}" type="slidenum">
              <a:rPr lang="de-DE"/>
              <a:pPr>
                <a:defRPr/>
              </a:pPr>
              <a:t>‹#›</a:t>
            </a:fld>
            <a:endParaRPr lang="de-DE"/>
          </a:p>
        </p:txBody>
      </p:sp>
    </p:spTree>
    <p:extLst>
      <p:ext uri="{BB962C8B-B14F-4D97-AF65-F5344CB8AC3E}">
        <p14:creationId xmlns:p14="http://schemas.microsoft.com/office/powerpoint/2010/main" val="3664496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lvl1pPr algn="l"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8195" name="Rectangle 3"/>
          <p:cNvSpPr>
            <a:spLocks noGrp="1" noChangeArrowheads="1"/>
          </p:cNvSpPr>
          <p:nvPr>
            <p:ph type="dt" idx="1"/>
          </p:nvPr>
        </p:nvSpPr>
        <p:spPr bwMode="auto">
          <a:xfrm>
            <a:off x="3775075" y="0"/>
            <a:ext cx="2887663" cy="496888"/>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lvl1pPr algn="r"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3076" name="Rectangle 4"/>
          <p:cNvSpPr>
            <a:spLocks noGrp="1" noRot="1" noChangeAspect="1" noChangeArrowheads="1" noTextEdit="1"/>
          </p:cNvSpPr>
          <p:nvPr>
            <p:ph type="sldImg" idx="2"/>
          </p:nvPr>
        </p:nvSpPr>
        <p:spPr bwMode="auto">
          <a:xfrm>
            <a:off x="849313" y="744538"/>
            <a:ext cx="4964112"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7" name="Rectangle 5"/>
          <p:cNvSpPr>
            <a:spLocks noGrp="1" noChangeArrowheads="1"/>
          </p:cNvSpPr>
          <p:nvPr>
            <p:ph type="body" sz="quarter" idx="3"/>
          </p:nvPr>
        </p:nvSpPr>
        <p:spPr bwMode="auto">
          <a:xfrm>
            <a:off x="889000" y="4716463"/>
            <a:ext cx="4959350" cy="4465637"/>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p>
            <a:pPr lvl="0"/>
            <a:r>
              <a:rPr lang="de-DE" noProof="0"/>
              <a:t>Klicken Sie, um die Textformatierung des Masters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8198" name="Rectangle 6"/>
          <p:cNvSpPr>
            <a:spLocks noGrp="1" noChangeArrowheads="1"/>
          </p:cNvSpPr>
          <p:nvPr>
            <p:ph type="ftr" sz="quarter" idx="4"/>
          </p:nvPr>
        </p:nvSpPr>
        <p:spPr bwMode="auto">
          <a:xfrm>
            <a:off x="0" y="9429750"/>
            <a:ext cx="2887663" cy="496888"/>
          </a:xfrm>
          <a:prstGeom prst="rect">
            <a:avLst/>
          </a:prstGeom>
          <a:noFill/>
          <a:ln w="9525">
            <a:noFill/>
            <a:miter lim="800000"/>
            <a:headEnd/>
            <a:tailEnd/>
          </a:ln>
          <a:effectLst/>
        </p:spPr>
        <p:txBody>
          <a:bodyPr vert="horz" wrap="square" lIns="91434" tIns="45718" rIns="91434" bIns="45718" numCol="1" anchor="b" anchorCtr="0" compatLnSpc="1">
            <a:prstTxWarp prst="textNoShape">
              <a:avLst/>
            </a:prstTxWarp>
          </a:bodyPr>
          <a:lstStyle>
            <a:lvl1pPr algn="l"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8199" name="Rectangle 7"/>
          <p:cNvSpPr>
            <a:spLocks noGrp="1" noChangeArrowheads="1"/>
          </p:cNvSpPr>
          <p:nvPr>
            <p:ph type="sldNum" sz="quarter" idx="5"/>
          </p:nvPr>
        </p:nvSpPr>
        <p:spPr bwMode="auto">
          <a:xfrm>
            <a:off x="3775075" y="9429750"/>
            <a:ext cx="2887663" cy="496888"/>
          </a:xfrm>
          <a:prstGeom prst="rect">
            <a:avLst/>
          </a:prstGeom>
          <a:noFill/>
          <a:ln w="9525">
            <a:noFill/>
            <a:miter lim="800000"/>
            <a:headEnd/>
            <a:tailEnd/>
          </a:ln>
          <a:effectLst/>
        </p:spPr>
        <p:txBody>
          <a:bodyPr vert="horz" wrap="square" lIns="91434" tIns="45718" rIns="91434" bIns="45718" numCol="1" anchor="b" anchorCtr="0" compatLnSpc="1">
            <a:prstTxWarp prst="textNoShape">
              <a:avLst/>
            </a:prstTxWarp>
          </a:bodyPr>
          <a:lstStyle>
            <a:lvl1pPr algn="r" defTabSz="912813">
              <a:spcBef>
                <a:spcPct val="0"/>
              </a:spcBef>
              <a:defRPr sz="1200">
                <a:solidFill>
                  <a:schemeClr val="tx1"/>
                </a:solidFill>
                <a:latin typeface="Times" charset="0"/>
                <a:cs typeface="+mn-cs"/>
              </a:defRPr>
            </a:lvl1pPr>
          </a:lstStyle>
          <a:p>
            <a:pPr>
              <a:defRPr/>
            </a:pPr>
            <a:fld id="{B7029886-40EC-0D47-A55E-B9CEA8367316}" type="slidenum">
              <a:rPr lang="de-DE"/>
              <a:pPr>
                <a:defRPr/>
              </a:pPr>
              <a:t>‹#›</a:t>
            </a:fld>
            <a:endParaRPr lang="de-DE"/>
          </a:p>
        </p:txBody>
      </p:sp>
    </p:spTree>
    <p:extLst>
      <p:ext uri="{BB962C8B-B14F-4D97-AF65-F5344CB8AC3E}">
        <p14:creationId xmlns:p14="http://schemas.microsoft.com/office/powerpoint/2010/main" val="1498641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Registering for an account on AdisInsight </a:t>
            </a:r>
            <a:endParaRPr lang="en-GB"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3</a:t>
            </a:fld>
            <a:endParaRPr lang="de-DE"/>
          </a:p>
        </p:txBody>
      </p:sp>
    </p:spTree>
    <p:extLst>
      <p:ext uri="{BB962C8B-B14F-4D97-AF65-F5344CB8AC3E}">
        <p14:creationId xmlns:p14="http://schemas.microsoft.com/office/powerpoint/2010/main" val="920745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4</a:t>
            </a:fld>
            <a:endParaRPr lang="de-DE"/>
          </a:p>
        </p:txBody>
      </p:sp>
    </p:spTree>
    <p:extLst>
      <p:ext uri="{BB962C8B-B14F-4D97-AF65-F5344CB8AC3E}">
        <p14:creationId xmlns:p14="http://schemas.microsoft.com/office/powerpoint/2010/main" val="1002703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10</a:t>
            </a:fld>
            <a:endParaRPr lang="de-DE"/>
          </a:p>
        </p:txBody>
      </p:sp>
    </p:spTree>
    <p:extLst>
      <p:ext uri="{BB962C8B-B14F-4D97-AF65-F5344CB8AC3E}">
        <p14:creationId xmlns:p14="http://schemas.microsoft.com/office/powerpoint/2010/main" val="126374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in more</a:t>
            </a:r>
            <a:r>
              <a:rPr lang="en-GB" baseline="0" dirty="0" smtClean="0"/>
              <a:t> detail here and an example?</a:t>
            </a:r>
            <a:endParaRPr lang="en-GB"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11</a:t>
            </a:fld>
            <a:endParaRPr lang="de-DE"/>
          </a:p>
        </p:txBody>
      </p:sp>
    </p:spTree>
    <p:extLst>
      <p:ext uri="{BB962C8B-B14F-4D97-AF65-F5344CB8AC3E}">
        <p14:creationId xmlns:p14="http://schemas.microsoft.com/office/powerpoint/2010/main" val="126374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12</a:t>
            </a:fld>
            <a:endParaRPr lang="de-DE"/>
          </a:p>
        </p:txBody>
      </p:sp>
    </p:spTree>
    <p:extLst>
      <p:ext uri="{BB962C8B-B14F-4D97-AF65-F5344CB8AC3E}">
        <p14:creationId xmlns:p14="http://schemas.microsoft.com/office/powerpoint/2010/main" val="2187814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21</a:t>
            </a:fld>
            <a:endParaRPr lang="de-DE"/>
          </a:p>
        </p:txBody>
      </p:sp>
    </p:spTree>
    <p:extLst>
      <p:ext uri="{BB962C8B-B14F-4D97-AF65-F5344CB8AC3E}">
        <p14:creationId xmlns:p14="http://schemas.microsoft.com/office/powerpoint/2010/main" val="179742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25</a:t>
            </a:fld>
            <a:endParaRPr lang="de-DE"/>
          </a:p>
        </p:txBody>
      </p:sp>
    </p:spTree>
    <p:extLst>
      <p:ext uri="{BB962C8B-B14F-4D97-AF65-F5344CB8AC3E}">
        <p14:creationId xmlns:p14="http://schemas.microsoft.com/office/powerpoint/2010/main" val="1082180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28</a:t>
            </a:fld>
            <a:endParaRPr lang="de-DE"/>
          </a:p>
        </p:txBody>
      </p:sp>
    </p:spTree>
    <p:extLst>
      <p:ext uri="{BB962C8B-B14F-4D97-AF65-F5344CB8AC3E}">
        <p14:creationId xmlns:p14="http://schemas.microsoft.com/office/powerpoint/2010/main" val="1864559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0" name="Rechteck 9"/>
          <p:cNvSpPr/>
          <p:nvPr userDrawn="1"/>
        </p:nvSpPr>
        <p:spPr bwMode="auto">
          <a:xfrm>
            <a:off x="0" y="0"/>
            <a:ext cx="9180000" cy="6912000"/>
          </a:xfrm>
          <a:prstGeom prst="rect">
            <a:avLst/>
          </a:prstGeom>
          <a:gradFill flip="none" rotWithShape="1">
            <a:gsLst>
              <a:gs pos="100000">
                <a:schemeClr val="accent1"/>
              </a:gs>
              <a:gs pos="10000">
                <a:schemeClr val="tx1"/>
              </a:gs>
            </a:gsLst>
            <a:lin ang="180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defRPr/>
            </a:pPr>
            <a:endParaRPr lang="de-DE" dirty="0" smtClean="0">
              <a:latin typeface="Calibri"/>
            </a:endParaRPr>
          </a:p>
        </p:txBody>
      </p:sp>
      <p:pic>
        <p:nvPicPr>
          <p:cNvPr id="9" name="Bild 8" descr="Adis_cmyk.eps"/>
          <p:cNvPicPr>
            <a:picLocks noChangeAspect="1"/>
          </p:cNvPicPr>
          <p:nvPr userDrawn="1"/>
        </p:nvPicPr>
        <p:blipFill rotWithShape="1">
          <a:blip r:embed="rId2" cstate="print">
            <a:duotone>
              <a:schemeClr val="accent1">
                <a:shade val="45000"/>
                <a:satMod val="135000"/>
              </a:schemeClr>
              <a:prstClr val="white"/>
            </a:duotone>
            <a:alphaModFix amt="13000"/>
            <a:extLst>
              <a:ext uri="{28A0092B-C50C-407E-A947-70E740481C1C}">
                <a14:useLocalDpi xmlns:a14="http://schemas.microsoft.com/office/drawing/2010/main" val="0"/>
              </a:ext>
            </a:extLst>
          </a:blip>
          <a:srcRect r="67375"/>
          <a:stretch/>
        </p:blipFill>
        <p:spPr>
          <a:xfrm>
            <a:off x="1252175" y="1158875"/>
            <a:ext cx="4176528" cy="3657600"/>
          </a:xfrm>
          <a:prstGeom prst="rect">
            <a:avLst/>
          </a:prstGeom>
        </p:spPr>
      </p:pic>
      <p:pic>
        <p:nvPicPr>
          <p:cNvPr id="12" name="Bild 11" descr="verlauf.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703" y="2888489"/>
            <a:ext cx="5410200" cy="1016000"/>
          </a:xfrm>
          <a:prstGeom prst="rect">
            <a:avLst/>
          </a:prstGeom>
        </p:spPr>
      </p:pic>
      <p:sp>
        <p:nvSpPr>
          <p:cNvPr id="17" name="Rectangle 5"/>
          <p:cNvSpPr>
            <a:spLocks noGrp="1" noChangeArrowheads="1"/>
          </p:cNvSpPr>
          <p:nvPr>
            <p:ph type="subTitle" idx="1"/>
          </p:nvPr>
        </p:nvSpPr>
        <p:spPr>
          <a:xfrm>
            <a:off x="3779667" y="5537200"/>
            <a:ext cx="4896021" cy="765373"/>
          </a:xfrm>
          <a:ln>
            <a:noFill/>
          </a:ln>
        </p:spPr>
        <p:txBody>
          <a:bodyPr/>
          <a:lstStyle>
            <a:lvl1pPr marL="0" indent="0">
              <a:buFont typeface="Times" charset="0"/>
              <a:buNone/>
              <a:defRPr>
                <a:solidFill>
                  <a:schemeClr val="bg2">
                    <a:lumMod val="90000"/>
                  </a:schemeClr>
                </a:solidFill>
                <a:latin typeface="Calibri"/>
                <a:cs typeface="Calibri"/>
              </a:defRPr>
            </a:lvl1pPr>
          </a:lstStyle>
          <a:p>
            <a:r>
              <a:rPr lang="en-US" dirty="0" smtClean="0"/>
              <a:t>Click to edit Master subtitle style</a:t>
            </a:r>
            <a:endParaRPr lang="de-DE" dirty="0"/>
          </a:p>
        </p:txBody>
      </p:sp>
      <p:sp>
        <p:nvSpPr>
          <p:cNvPr id="20" name="Rectangle 4"/>
          <p:cNvSpPr>
            <a:spLocks noGrp="1" noChangeArrowheads="1"/>
          </p:cNvSpPr>
          <p:nvPr>
            <p:ph type="ctrTitle"/>
          </p:nvPr>
        </p:nvSpPr>
        <p:spPr>
          <a:xfrm>
            <a:off x="3772652" y="4165600"/>
            <a:ext cx="4903036" cy="1209040"/>
          </a:xfrm>
        </p:spPr>
        <p:txBody>
          <a:bodyPr anchor="t" anchorCtr="0"/>
          <a:lstStyle>
            <a:lvl1pPr>
              <a:defRPr sz="3400" b="0" i="0" spc="30">
                <a:solidFill>
                  <a:schemeClr val="bg1"/>
                </a:solidFill>
                <a:latin typeface="+mj-lt"/>
                <a:cs typeface="Cambria"/>
              </a:defRPr>
            </a:lvl1pPr>
          </a:lstStyle>
          <a:p>
            <a:r>
              <a:rPr lang="en-US" dirty="0" smtClean="0"/>
              <a:t>Click to edit Master title style</a:t>
            </a:r>
            <a:endParaRPr lang="de-DE" dirty="0"/>
          </a:p>
        </p:txBody>
      </p:sp>
      <p:pic>
        <p:nvPicPr>
          <p:cNvPr id="8" name="Bild 7" descr="Adis_cmyk.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2577" y="3204332"/>
            <a:ext cx="1200150" cy="342900"/>
          </a:xfrm>
          <a:prstGeom prst="rect">
            <a:avLst/>
          </a:prstGeom>
        </p:spPr>
      </p:pic>
    </p:spTree>
    <p:extLst>
      <p:ext uri="{BB962C8B-B14F-4D97-AF65-F5344CB8AC3E}">
        <p14:creationId xmlns:p14="http://schemas.microsoft.com/office/powerpoint/2010/main" val="592265696"/>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6" name="Title 5"/>
          <p:cNvSpPr>
            <a:spLocks noGrp="1" noChangeArrowheads="1"/>
          </p:cNvSpPr>
          <p:nvPr>
            <p:ph type="title"/>
          </p:nvPr>
        </p:nvSpPr>
        <p:spPr bwMode="auto">
          <a:xfrm>
            <a:off x="541138" y="896405"/>
            <a:ext cx="799147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2200"/>
            </a:lvl1pPr>
          </a:lstStyle>
          <a:p>
            <a:pPr lvl="0"/>
            <a:r>
              <a:rPr lang="en-US" smtClean="0"/>
              <a:t>Click to edit Master title style</a:t>
            </a:r>
            <a:endParaRPr lang="de-DE" dirty="0"/>
          </a:p>
        </p:txBody>
      </p:sp>
      <p:sp>
        <p:nvSpPr>
          <p:cNvPr id="9" name="Rectangle 6"/>
          <p:cNvSpPr>
            <a:spLocks noGrp="1" noChangeArrowheads="1"/>
          </p:cNvSpPr>
          <p:nvPr>
            <p:ph idx="11"/>
          </p:nvPr>
        </p:nvSpPr>
        <p:spPr bwMode="auto">
          <a:xfrm>
            <a:off x="539552" y="1439863"/>
            <a:ext cx="7993062"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1479831993"/>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7" name="Content Placeholder 6"/>
          <p:cNvSpPr>
            <a:spLocks noGrp="1" noChangeArrowheads="1"/>
          </p:cNvSpPr>
          <p:nvPr>
            <p:ph idx="11"/>
          </p:nvPr>
        </p:nvSpPr>
        <p:spPr bwMode="auto">
          <a:xfrm>
            <a:off x="537966" y="1439863"/>
            <a:ext cx="3832671"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8" name="Rectangle 6"/>
          <p:cNvSpPr>
            <a:spLocks noGrp="1" noChangeArrowheads="1"/>
          </p:cNvSpPr>
          <p:nvPr>
            <p:ph idx="12"/>
          </p:nvPr>
        </p:nvSpPr>
        <p:spPr bwMode="auto">
          <a:xfrm>
            <a:off x="4547991" y="1439863"/>
            <a:ext cx="3983037"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5" name="Rectangle 5"/>
          <p:cNvSpPr>
            <a:spLocks noGrp="1" noChangeArrowheads="1"/>
          </p:cNvSpPr>
          <p:nvPr>
            <p:ph type="title"/>
          </p:nvPr>
        </p:nvSpPr>
        <p:spPr bwMode="auto">
          <a:xfrm>
            <a:off x="539552" y="896405"/>
            <a:ext cx="79914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mtClean="0"/>
              <a:t>Click to edit Master title style</a:t>
            </a:r>
            <a:endParaRPr lang="de-DE" dirty="0"/>
          </a:p>
        </p:txBody>
      </p:sp>
    </p:spTree>
    <p:extLst>
      <p:ext uri="{BB962C8B-B14F-4D97-AF65-F5344CB8AC3E}">
        <p14:creationId xmlns:p14="http://schemas.microsoft.com/office/powerpoint/2010/main" val="3189077143"/>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537965" y="1447805"/>
            <a:ext cx="3904680"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Inhaltsplatzhalter 3"/>
          <p:cNvSpPr>
            <a:spLocks noGrp="1"/>
          </p:cNvSpPr>
          <p:nvPr>
            <p:ph sz="half" idx="2"/>
          </p:nvPr>
        </p:nvSpPr>
        <p:spPr>
          <a:xfrm>
            <a:off x="537965" y="1879605"/>
            <a:ext cx="3902075" cy="1863074"/>
          </a:xfrm>
        </p:spPr>
        <p:txBody>
          <a:bodyPr/>
          <a:lstStyle>
            <a:lvl1pPr marL="177800" indent="-177800">
              <a:buClr>
                <a:schemeClr val="tx2">
                  <a:lumMod val="75000"/>
                  <a:lumOff val="25000"/>
                </a:schemeClr>
              </a:buClr>
              <a:buFont typeface="Arial"/>
              <a:buChar char="•"/>
              <a:defRPr sz="1600"/>
            </a:lvl1pPr>
            <a:lvl2pPr marL="371475" indent="-179388">
              <a:buClr>
                <a:schemeClr val="tx2">
                  <a:lumMod val="75000"/>
                  <a:lumOff val="25000"/>
                </a:schemeClr>
              </a:buClr>
              <a:buFont typeface="Lucida Grande"/>
              <a:buChar char="-"/>
              <a:defRPr sz="1600"/>
            </a:lvl2pPr>
            <a:lvl3pPr marL="563563" indent="-190500">
              <a:buClr>
                <a:schemeClr val="tx2">
                  <a:lumMod val="75000"/>
                  <a:lumOff val="25000"/>
                </a:schemeClr>
              </a:buClr>
              <a:buFont typeface="Arial"/>
              <a:buChar char="•"/>
              <a:defRPr sz="1600"/>
            </a:lvl3pPr>
            <a:lvl4pPr marL="760413" indent="-195263">
              <a:buClr>
                <a:schemeClr val="tx2">
                  <a:lumMod val="75000"/>
                  <a:lumOff val="25000"/>
                </a:schemeClr>
              </a:buClr>
              <a:buFont typeface="Lucida Grande"/>
              <a:buChar char="-"/>
              <a:defRPr sz="1600"/>
            </a:lvl4pPr>
            <a:lvl5pPr marL="941388" indent="-174625">
              <a:buClr>
                <a:schemeClr val="tx2">
                  <a:lumMod val="75000"/>
                  <a:lumOff val="25000"/>
                </a:schemeClr>
              </a:buClr>
              <a:buFont typeface="Arial"/>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5" name="Textplatzhalter 4"/>
          <p:cNvSpPr>
            <a:spLocks noGrp="1"/>
          </p:cNvSpPr>
          <p:nvPr>
            <p:ph type="body" sz="quarter" idx="3"/>
          </p:nvPr>
        </p:nvSpPr>
        <p:spPr>
          <a:xfrm>
            <a:off x="4547990" y="1446644"/>
            <a:ext cx="3983037"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Inhaltsplatzhalter 3"/>
          <p:cNvSpPr>
            <a:spLocks noGrp="1"/>
          </p:cNvSpPr>
          <p:nvPr>
            <p:ph sz="half" idx="10"/>
          </p:nvPr>
        </p:nvSpPr>
        <p:spPr>
          <a:xfrm>
            <a:off x="4547991" y="1879605"/>
            <a:ext cx="3983037" cy="1863074"/>
          </a:xfrm>
        </p:spPr>
        <p:txBody>
          <a:bodyPr/>
          <a:lstStyle>
            <a:lvl1pPr marL="177800" indent="-177800">
              <a:buClr>
                <a:schemeClr val="tx2">
                  <a:lumMod val="75000"/>
                  <a:lumOff val="25000"/>
                </a:schemeClr>
              </a:buClr>
              <a:buFont typeface="Arial"/>
              <a:buChar char="•"/>
              <a:defRPr sz="1600"/>
            </a:lvl1pPr>
            <a:lvl2pPr marL="371475" indent="-179388">
              <a:buClr>
                <a:schemeClr val="tx2">
                  <a:lumMod val="75000"/>
                  <a:lumOff val="25000"/>
                </a:schemeClr>
              </a:buClr>
              <a:buFont typeface="Lucida Grande"/>
              <a:buChar char="-"/>
              <a:defRPr sz="1600"/>
            </a:lvl2pPr>
            <a:lvl3pPr marL="563563" indent="-190500">
              <a:buClr>
                <a:schemeClr val="tx2">
                  <a:lumMod val="75000"/>
                  <a:lumOff val="25000"/>
                </a:schemeClr>
              </a:buClr>
              <a:buFont typeface="Arial"/>
              <a:buChar char="•"/>
              <a:defRPr sz="1600"/>
            </a:lvl3pPr>
            <a:lvl4pPr marL="760413" indent="-195263">
              <a:buClr>
                <a:schemeClr val="tx2">
                  <a:lumMod val="75000"/>
                  <a:lumOff val="25000"/>
                </a:schemeClr>
              </a:buClr>
              <a:buFont typeface="Lucida Grande"/>
              <a:buChar char="-"/>
              <a:defRPr sz="1600"/>
            </a:lvl4pPr>
            <a:lvl5pPr marL="941388" indent="-174625">
              <a:buClr>
                <a:schemeClr val="tx2">
                  <a:lumMod val="75000"/>
                  <a:lumOff val="25000"/>
                </a:schemeClr>
              </a:buClr>
              <a:buFont typeface="Arial"/>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8" name="Rectangle 5"/>
          <p:cNvSpPr>
            <a:spLocks noGrp="1" noChangeArrowheads="1"/>
          </p:cNvSpPr>
          <p:nvPr>
            <p:ph type="title"/>
          </p:nvPr>
        </p:nvSpPr>
        <p:spPr bwMode="auto">
          <a:xfrm>
            <a:off x="539552" y="896405"/>
            <a:ext cx="79914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mtClean="0"/>
              <a:t>Click to edit Master title style</a:t>
            </a:r>
            <a:endParaRPr lang="de-DE" dirty="0"/>
          </a:p>
        </p:txBody>
      </p:sp>
    </p:spTree>
    <p:extLst>
      <p:ext uri="{BB962C8B-B14F-4D97-AF65-F5344CB8AC3E}">
        <p14:creationId xmlns:p14="http://schemas.microsoft.com/office/powerpoint/2010/main" val="394829259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bwMode="auto">
          <a:xfrm>
            <a:off x="539552" y="896405"/>
            <a:ext cx="79914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mtClean="0"/>
              <a:t>Click to edit Master title style</a:t>
            </a:r>
            <a:endParaRPr lang="de-DE" dirty="0"/>
          </a:p>
        </p:txBody>
      </p:sp>
    </p:spTree>
    <p:extLst>
      <p:ext uri="{BB962C8B-B14F-4D97-AF65-F5344CB8AC3E}">
        <p14:creationId xmlns:p14="http://schemas.microsoft.com/office/powerpoint/2010/main" val="388677115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016244"/>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asic grid">
    <p:spTree>
      <p:nvGrpSpPr>
        <p:cNvPr id="1" name=""/>
        <p:cNvGrpSpPr/>
        <p:nvPr/>
      </p:nvGrpSpPr>
      <p:grpSpPr>
        <a:xfrm>
          <a:off x="0" y="0"/>
          <a:ext cx="0" cy="0"/>
          <a:chOff x="0" y="0"/>
          <a:chExt cx="0" cy="0"/>
        </a:xfrm>
      </p:grpSpPr>
      <p:sp>
        <p:nvSpPr>
          <p:cNvPr id="15" name="Titel 1"/>
          <p:cNvSpPr>
            <a:spLocks noGrp="1"/>
          </p:cNvSpPr>
          <p:nvPr>
            <p:ph type="title" hasCustomPrompt="1"/>
          </p:nvPr>
        </p:nvSpPr>
        <p:spPr>
          <a:xfrm>
            <a:off x="3635897" y="2996952"/>
            <a:ext cx="1800200" cy="504056"/>
          </a:xfrm>
        </p:spPr>
        <p:txBody>
          <a:bodyPr/>
          <a:lstStyle>
            <a:lvl1pPr>
              <a:defRPr sz="3000">
                <a:solidFill>
                  <a:srgbClr val="999999"/>
                </a:solidFill>
              </a:defRPr>
            </a:lvl1pPr>
          </a:lstStyle>
          <a:p>
            <a:r>
              <a:rPr lang="de-DE" dirty="0" smtClean="0">
                <a:latin typeface="Calibri" charset="0"/>
                <a:ea typeface="Calibri" charset="0"/>
              </a:rPr>
              <a:t>Basic </a:t>
            </a:r>
            <a:r>
              <a:rPr lang="de-DE" dirty="0" err="1" smtClean="0">
                <a:latin typeface="Calibri" charset="0"/>
                <a:ea typeface="Calibri" charset="0"/>
              </a:rPr>
              <a:t>Grid</a:t>
            </a:r>
            <a:endParaRPr lang="de-DE" dirty="0">
              <a:latin typeface="Calibri" charset="0"/>
              <a:ea typeface="Calibri" charset="0"/>
            </a:endParaRPr>
          </a:p>
        </p:txBody>
      </p:sp>
      <p:grpSp>
        <p:nvGrpSpPr>
          <p:cNvPr id="2" name="Gruppierung 26"/>
          <p:cNvGrpSpPr/>
          <p:nvPr/>
        </p:nvGrpSpPr>
        <p:grpSpPr>
          <a:xfrm>
            <a:off x="539552" y="908720"/>
            <a:ext cx="8157581" cy="5974680"/>
            <a:chOff x="539552" y="908720"/>
            <a:chExt cx="8157581" cy="5974680"/>
          </a:xfrm>
        </p:grpSpPr>
        <p:cxnSp>
          <p:nvCxnSpPr>
            <p:cNvPr id="17" name="Gerade Verbindung 8"/>
            <p:cNvCxnSpPr>
              <a:cxnSpLocks noChangeShapeType="1"/>
            </p:cNvCxnSpPr>
            <p:nvPr/>
          </p:nvCxnSpPr>
          <p:spPr bwMode="auto">
            <a:xfrm>
              <a:off x="546755" y="927770"/>
              <a:ext cx="0" cy="594928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18" name="Gerade Verbindung 9"/>
            <p:cNvCxnSpPr>
              <a:cxnSpLocks noChangeShapeType="1"/>
            </p:cNvCxnSpPr>
            <p:nvPr/>
          </p:nvCxnSpPr>
          <p:spPr bwMode="auto">
            <a:xfrm>
              <a:off x="8690163" y="908720"/>
              <a:ext cx="0" cy="597468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19" name="Gerade Verbindung 18"/>
            <p:cNvCxnSpPr>
              <a:cxnSpLocks noChangeShapeType="1"/>
            </p:cNvCxnSpPr>
            <p:nvPr/>
          </p:nvCxnSpPr>
          <p:spPr bwMode="auto">
            <a:xfrm>
              <a:off x="553105" y="1162099"/>
              <a:ext cx="8143200" cy="0"/>
            </a:xfrm>
            <a:prstGeom prst="line">
              <a:avLst/>
            </a:prstGeom>
            <a:noFill/>
            <a:ln w="9525">
              <a:solidFill>
                <a:schemeClr val="accent4"/>
              </a:solidFill>
              <a:prstDash val="dash"/>
              <a:round/>
              <a:headEnd/>
              <a:tailEnd/>
            </a:ln>
            <a:extLst>
              <a:ext uri="{909E8E84-426E-40DD-AFC4-6F175D3DCCD1}">
                <a14:hiddenFill xmlns:a14="http://schemas.microsoft.com/office/drawing/2010/main">
                  <a:noFill/>
                </a14:hiddenFill>
              </a:ext>
            </a:extLst>
          </p:spPr>
        </p:cxnSp>
        <p:cxnSp>
          <p:nvCxnSpPr>
            <p:cNvPr id="20" name="Gerade Verbindung 19"/>
            <p:cNvCxnSpPr>
              <a:cxnSpLocks noChangeShapeType="1"/>
            </p:cNvCxnSpPr>
            <p:nvPr/>
          </p:nvCxnSpPr>
          <p:spPr bwMode="auto">
            <a:xfrm flipV="1">
              <a:off x="539552" y="912813"/>
              <a:ext cx="8157581" cy="16623"/>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21" name="Gerade Verbindung 12"/>
            <p:cNvCxnSpPr>
              <a:cxnSpLocks noChangeShapeType="1"/>
            </p:cNvCxnSpPr>
            <p:nvPr userDrawn="1"/>
          </p:nvCxnSpPr>
          <p:spPr bwMode="auto">
            <a:xfrm>
              <a:off x="554494" y="6331733"/>
              <a:ext cx="8129433"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24" name="Gerade Verbindung 12"/>
            <p:cNvCxnSpPr>
              <a:cxnSpLocks noChangeShapeType="1"/>
            </p:cNvCxnSpPr>
            <p:nvPr userDrawn="1"/>
          </p:nvCxnSpPr>
          <p:spPr bwMode="auto">
            <a:xfrm>
              <a:off x="546935" y="1514320"/>
              <a:ext cx="8143200"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62375681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9" name="Rectangle 5"/>
          <p:cNvSpPr>
            <a:spLocks noGrp="1" noChangeArrowheads="1"/>
          </p:cNvSpPr>
          <p:nvPr>
            <p:ph type="title"/>
          </p:nvPr>
        </p:nvSpPr>
        <p:spPr bwMode="auto">
          <a:xfrm>
            <a:off x="550862" y="896938"/>
            <a:ext cx="8135938" cy="310341"/>
          </a:xfrm>
          <a:prstGeom prst="rect">
            <a:avLst/>
          </a:prstGeom>
          <a:noFill/>
          <a:ln>
            <a:noFill/>
          </a:ln>
          <a:extLs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de-DE" dirty="0" smtClean="0"/>
              <a:t>Custom Business </a:t>
            </a:r>
            <a:r>
              <a:rPr lang="de-DE" dirty="0" err="1" smtClean="0"/>
              <a:t>Intelligence</a:t>
            </a:r>
            <a:r>
              <a:rPr lang="de-DE" dirty="0" smtClean="0"/>
              <a:t> 2012</a:t>
            </a:r>
            <a:endParaRPr lang="de-DE" dirty="0"/>
          </a:p>
        </p:txBody>
      </p:sp>
      <p:sp>
        <p:nvSpPr>
          <p:cNvPr id="14340" name="Rectangle 6"/>
          <p:cNvSpPr>
            <a:spLocks noGrp="1" noChangeArrowheads="1"/>
          </p:cNvSpPr>
          <p:nvPr>
            <p:ph type="body" idx="1"/>
          </p:nvPr>
        </p:nvSpPr>
        <p:spPr bwMode="auto">
          <a:xfrm>
            <a:off x="546100" y="1439863"/>
            <a:ext cx="8135938" cy="187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Bild 1" descr="Kopfbalken.png"/>
          <p:cNvPicPr>
            <a:picLocks/>
          </p:cNvPicPr>
          <p:nvPr/>
        </p:nvPicPr>
        <p:blipFill>
          <a:blip r:embed="rId9" cstate="email">
            <a:extLst>
              <a:ext uri="{28A0092B-C50C-407E-A947-70E740481C1C}">
                <a14:useLocalDpi xmlns:a14="http://schemas.microsoft.com/office/drawing/2010/main" val="0"/>
              </a:ext>
            </a:extLst>
          </a:blip>
          <a:stretch>
            <a:fillRect/>
          </a:stretch>
        </p:blipFill>
        <p:spPr>
          <a:xfrm>
            <a:off x="203835" y="3490"/>
            <a:ext cx="8940165" cy="612000"/>
          </a:xfrm>
          <a:prstGeom prst="rect">
            <a:avLst/>
          </a:prstGeom>
        </p:spPr>
      </p:pic>
      <p:sp>
        <p:nvSpPr>
          <p:cNvPr id="13" name="Abgerundetes Rechteck 8"/>
          <p:cNvSpPr/>
          <p:nvPr/>
        </p:nvSpPr>
        <p:spPr bwMode="auto">
          <a:xfrm flipV="1">
            <a:off x="0" y="0"/>
            <a:ext cx="180000" cy="612000"/>
          </a:xfrm>
          <a:prstGeom prst="roundRect">
            <a:avLst>
              <a:gd name="adj" fmla="val 0"/>
            </a:avLst>
          </a:prstGeom>
          <a:gradFill flip="none" rotWithShape="1">
            <a:gsLst>
              <a:gs pos="10000">
                <a:schemeClr val="accent2"/>
              </a:gs>
              <a:gs pos="100000">
                <a:schemeClr val="accent1"/>
              </a:gs>
            </a:gsLst>
            <a:lin ang="16200000" scaled="0"/>
            <a:tileRect/>
          </a:gradFill>
          <a:ln w="9525" cap="flat" cmpd="sng" algn="ctr">
            <a:noFill/>
            <a:prstDash val="solid"/>
            <a:round/>
            <a:headEnd type="none" w="med" len="med"/>
            <a:tailEnd type="none" w="med" len="med"/>
          </a:ln>
          <a:effectLst/>
        </p:spPr>
        <p:txBody>
          <a:bodyPr wrap="square">
            <a:spAutoFit/>
          </a:bodyPr>
          <a:lstStyle/>
          <a:p>
            <a:pPr>
              <a:defRPr/>
            </a:pPr>
            <a:endParaRPr lang="de-DE" dirty="0">
              <a:ln>
                <a:noFill/>
              </a:ln>
              <a:latin typeface="Calibri"/>
              <a:ea typeface="Geneva" charset="0"/>
              <a:cs typeface="Geneva" charset="0"/>
            </a:endParaRPr>
          </a:p>
        </p:txBody>
      </p:sp>
      <p:cxnSp>
        <p:nvCxnSpPr>
          <p:cNvPr id="10" name="Gerade Verbindung 11"/>
          <p:cNvCxnSpPr/>
          <p:nvPr/>
        </p:nvCxnSpPr>
        <p:spPr bwMode="auto">
          <a:xfrm>
            <a:off x="7693462" y="115888"/>
            <a:ext cx="0" cy="360362"/>
          </a:xfrm>
          <a:prstGeom prst="line">
            <a:avLst/>
          </a:prstGeom>
          <a:solidFill>
            <a:srgbClr val="D1DDE9"/>
          </a:solidFill>
          <a:ln w="9525" cap="flat" cmpd="sng" algn="ctr">
            <a:solidFill>
              <a:schemeClr val="bg1">
                <a:lumMod val="75000"/>
              </a:schemeClr>
            </a:solidFill>
            <a:prstDash val="solid"/>
            <a:round/>
            <a:headEnd type="none" w="med" len="med"/>
            <a:tailEnd type="none" w="med" len="med"/>
          </a:ln>
          <a:effectLst/>
        </p:spPr>
      </p:cxnSp>
      <p:pic>
        <p:nvPicPr>
          <p:cNvPr id="14" name="Bild 13" descr="Adis_cmyk.eps"/>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986658" y="177646"/>
            <a:ext cx="672084" cy="192024"/>
          </a:xfrm>
          <a:prstGeom prst="rect">
            <a:avLst/>
          </a:prstGeom>
        </p:spPr>
      </p:pic>
      <p:sp>
        <p:nvSpPr>
          <p:cNvPr id="9" name="Text Box 8"/>
          <p:cNvSpPr txBox="1">
            <a:spLocks noChangeArrowheads="1"/>
          </p:cNvSpPr>
          <p:nvPr userDrawn="1"/>
        </p:nvSpPr>
        <p:spPr bwMode="auto">
          <a:xfrm>
            <a:off x="184459" y="57078"/>
            <a:ext cx="8691971" cy="732628"/>
          </a:xfrm>
          <a:prstGeom prst="rect">
            <a:avLst/>
          </a:prstGeom>
          <a:noFill/>
          <a:ln w="9525">
            <a:noFill/>
            <a:miter lim="800000"/>
            <a:headEnd/>
            <a:tailEnd/>
          </a:ln>
          <a:effectLst/>
        </p:spPr>
        <p:txBody>
          <a:bodyPr lIns="180000" tIns="91440" rIns="180000" bIns="0"/>
          <a:lstStyle/>
          <a:p>
            <a:pPr marL="171450" indent="-171450" algn="l">
              <a:spcBef>
                <a:spcPts val="1200"/>
              </a:spcBef>
            </a:pPr>
            <a:r>
              <a:rPr lang="en-US" sz="2000" b="1" dirty="0" smtClean="0">
                <a:solidFill>
                  <a:schemeClr val="accent3">
                    <a:lumMod val="25000"/>
                  </a:schemeClr>
                </a:solidFill>
                <a:latin typeface="Calibri" pitchFamily="34" charset="0"/>
                <a:cs typeface="Calibri" pitchFamily="34" charset="0"/>
              </a:rPr>
              <a:t>New AdisInsight</a:t>
            </a:r>
            <a:endParaRPr lang="en-NZ" sz="2000" dirty="0" smtClean="0">
              <a:solidFill>
                <a:schemeClr val="accent3">
                  <a:lumMod val="25000"/>
                </a:schemeClr>
              </a:solidFill>
              <a:latin typeface="Calibri" pitchFamily="34" charset="0"/>
              <a:cs typeface="Calibri" pitchFamily="34" charset="0"/>
            </a:endParaRPr>
          </a:p>
        </p:txBody>
      </p:sp>
    </p:spTree>
  </p:cSld>
  <p:clrMap bg1="lt1" tx1="dk1" bg2="lt2" tx2="dk2" accent1="accent1" accent2="accent2" accent3="accent3" accent4="accent4" accent5="accent5" accent6="accent6" hlink="hlink" folHlink="folHlink"/>
  <p:sldLayoutIdLst>
    <p:sldLayoutId id="2147485099" r:id="rId1"/>
    <p:sldLayoutId id="2147485100" r:id="rId2"/>
    <p:sldLayoutId id="2147485101" r:id="rId3"/>
    <p:sldLayoutId id="2147485102" r:id="rId4"/>
    <p:sldLayoutId id="2147485103" r:id="rId5"/>
    <p:sldLayoutId id="2147485106" r:id="rId6"/>
    <p:sldLayoutId id="2147485105" r:id="rId7"/>
  </p:sldLayoutIdLst>
  <p:transition spd="slow"/>
  <p:timing>
    <p:tnLst>
      <p:par>
        <p:cTn id="1" dur="indefinite" restart="never" nodeType="tmRoot"/>
      </p:par>
    </p:tnLst>
  </p:timing>
  <p:txStyles>
    <p:titleStyle>
      <a:lvl1pPr algn="l" rtl="0" eaLnBrk="1" fontAlgn="base" hangingPunct="1">
        <a:lnSpc>
          <a:spcPct val="90000"/>
        </a:lnSpc>
        <a:spcBef>
          <a:spcPct val="0"/>
        </a:spcBef>
        <a:spcAft>
          <a:spcPct val="0"/>
        </a:spcAft>
        <a:defRPr sz="2200" b="1">
          <a:solidFill>
            <a:srgbClr val="00468A"/>
          </a:solidFill>
          <a:latin typeface="+mj-lt"/>
          <a:ea typeface="Calibri"/>
          <a:cs typeface="Lucida Sans"/>
        </a:defRPr>
      </a:lvl1pPr>
      <a:lvl2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2pPr>
      <a:lvl3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3pPr>
      <a:lvl4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4pPr>
      <a:lvl5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p:titleStyle>
    <p:bodyStyle>
      <a:lvl1pPr marL="177800" indent="-177800" algn="l" rtl="0" eaLnBrk="1" fontAlgn="base" hangingPunct="1">
        <a:lnSpc>
          <a:spcPts val="2200"/>
        </a:lnSpc>
        <a:spcBef>
          <a:spcPts val="900"/>
        </a:spcBef>
        <a:spcAft>
          <a:spcPct val="0"/>
        </a:spcAft>
        <a:buClr>
          <a:srgbClr val="005BB9"/>
        </a:buClr>
        <a:buSzPct val="100000"/>
        <a:buFont typeface="Arial" charset="0"/>
        <a:buChar char="•"/>
        <a:defRPr lang="de-DE" sz="1800" dirty="0">
          <a:solidFill>
            <a:schemeClr val="tx2"/>
          </a:solidFill>
          <a:latin typeface="Calibri"/>
          <a:ea typeface="ヒラギノ角ゴ Pro W3" pitchFamily="-65" charset="-128"/>
          <a:cs typeface="ヒラギノ角ゴ Pro W3" pitchFamily="-65" charset="-128"/>
        </a:defRPr>
      </a:lvl1pPr>
      <a:lvl2pPr marL="371475" indent="-179388" algn="l" rtl="0" eaLnBrk="1" fontAlgn="base" hangingPunct="1">
        <a:lnSpc>
          <a:spcPts val="2200"/>
        </a:lnSpc>
        <a:spcBef>
          <a:spcPts val="900"/>
        </a:spcBef>
        <a:spcAft>
          <a:spcPct val="0"/>
        </a:spcAft>
        <a:buClr>
          <a:srgbClr val="005BB9"/>
        </a:buClr>
        <a:buSzPct val="100000"/>
        <a:buFont typeface="Arial" charset="0"/>
        <a:buChar char="•"/>
        <a:defRPr lang="de-DE" sz="1800" dirty="0">
          <a:solidFill>
            <a:schemeClr val="tx2"/>
          </a:solidFill>
          <a:latin typeface="Calibri"/>
          <a:ea typeface="ヒラギノ角ゴ Pro W3" charset="-128"/>
          <a:cs typeface="ヒラギノ角ゴ Pro W3" charset="0"/>
        </a:defRPr>
      </a:lvl2pPr>
      <a:lvl3pPr marL="563563" indent="-190500" algn="l" rtl="0" eaLnBrk="1" fontAlgn="base" hangingPunct="1">
        <a:lnSpc>
          <a:spcPts val="2200"/>
        </a:lnSpc>
        <a:spcBef>
          <a:spcPts val="900"/>
        </a:spcBef>
        <a:spcAft>
          <a:spcPct val="0"/>
        </a:spcAft>
        <a:buClr>
          <a:srgbClr val="005BB9"/>
        </a:buClr>
        <a:buSzPct val="100000"/>
        <a:buFont typeface="Arial" charset="0"/>
        <a:buChar char="•"/>
        <a:defRPr lang="de-DE" sz="1800" dirty="0">
          <a:solidFill>
            <a:schemeClr val="tx2"/>
          </a:solidFill>
          <a:latin typeface="Calibri"/>
          <a:ea typeface="ＭＳ Ｐゴシック" charset="0"/>
          <a:cs typeface="Geneva" charset="-128"/>
        </a:defRPr>
      </a:lvl3pPr>
      <a:lvl4pPr marL="760413" indent="-195263" algn="l" rtl="0" eaLnBrk="1" fontAlgn="base" hangingPunct="1">
        <a:lnSpc>
          <a:spcPts val="2200"/>
        </a:lnSpc>
        <a:spcBef>
          <a:spcPts val="900"/>
        </a:spcBef>
        <a:spcAft>
          <a:spcPct val="0"/>
        </a:spcAft>
        <a:buClr>
          <a:srgbClr val="005BB9"/>
        </a:buClr>
        <a:buSzPct val="100000"/>
        <a:buFont typeface="Arial" charset="0"/>
        <a:buChar char="•"/>
        <a:defRPr lang="de-DE" sz="1800" dirty="0">
          <a:solidFill>
            <a:schemeClr val="tx2"/>
          </a:solidFill>
          <a:latin typeface="Calibri"/>
          <a:ea typeface="Geneva" charset="-128"/>
          <a:cs typeface="Geneva" charset="0"/>
        </a:defRPr>
      </a:lvl4pPr>
      <a:lvl5pPr marL="941388" indent="-174625" algn="l" rtl="0" eaLnBrk="1" fontAlgn="base" hangingPunct="1">
        <a:lnSpc>
          <a:spcPts val="2200"/>
        </a:lnSpc>
        <a:spcBef>
          <a:spcPts val="900"/>
        </a:spcBef>
        <a:spcAft>
          <a:spcPct val="0"/>
        </a:spcAft>
        <a:buClr>
          <a:srgbClr val="005BB9"/>
        </a:buClr>
        <a:buSzPct val="100000"/>
        <a:buFont typeface="Arial" charset="0"/>
        <a:buChar char="•"/>
        <a:defRPr lang="de-DE" sz="1800" dirty="0">
          <a:solidFill>
            <a:schemeClr val="tx2"/>
          </a:solidFill>
          <a:latin typeface="Calibri"/>
          <a:ea typeface="Geneva" charset="-128"/>
          <a:cs typeface="Geneva" charset="0"/>
        </a:defRPr>
      </a:lvl5pPr>
      <a:lvl6pPr marL="13985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6pPr>
      <a:lvl7pPr marL="18557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7pPr>
      <a:lvl8pPr marL="23129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8pPr>
      <a:lvl9pPr marL="27701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tm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1.xml"/><Relationship Id="rId18" Type="http://schemas.openxmlformats.org/officeDocument/2006/relationships/slide" Target="slide27.xml"/><Relationship Id="rId3" Type="http://schemas.openxmlformats.org/officeDocument/2006/relationships/slide" Target="slide5.xml"/><Relationship Id="rId21" Type="http://schemas.openxmlformats.org/officeDocument/2006/relationships/slide" Target="slide33.xml"/><Relationship Id="rId7" Type="http://schemas.openxmlformats.org/officeDocument/2006/relationships/slide" Target="slide12.xml"/><Relationship Id="rId12" Type="http://schemas.openxmlformats.org/officeDocument/2006/relationships/slide" Target="slide18.xml"/><Relationship Id="rId17" Type="http://schemas.openxmlformats.org/officeDocument/2006/relationships/slide" Target="slide25.xml"/><Relationship Id="rId2" Type="http://schemas.openxmlformats.org/officeDocument/2006/relationships/slide" Target="slide3.xml"/><Relationship Id="rId16" Type="http://schemas.openxmlformats.org/officeDocument/2006/relationships/slide" Target="slide24.xml"/><Relationship Id="rId20"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7.xml"/><Relationship Id="rId5" Type="http://schemas.openxmlformats.org/officeDocument/2006/relationships/slide" Target="slide8.xml"/><Relationship Id="rId15" Type="http://schemas.openxmlformats.org/officeDocument/2006/relationships/slide" Target="slide23.xml"/><Relationship Id="rId10" Type="http://schemas.openxmlformats.org/officeDocument/2006/relationships/slide" Target="slide16.xml"/><Relationship Id="rId19" Type="http://schemas.openxmlformats.org/officeDocument/2006/relationships/slide" Target="slide30.xml"/><Relationship Id="rId4" Type="http://schemas.openxmlformats.org/officeDocument/2006/relationships/slide" Target="slide6.xml"/><Relationship Id="rId9" Type="http://schemas.openxmlformats.org/officeDocument/2006/relationships/slide" Target="slide15.xml"/><Relationship Id="rId14"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6.tmp"/><Relationship Id="rId1" Type="http://schemas.openxmlformats.org/officeDocument/2006/relationships/slideLayout" Target="../slideLayouts/slideLayout2.xml"/><Relationship Id="rId4" Type="http://schemas.openxmlformats.org/officeDocument/2006/relationships/image" Target="../media/image38.tmp"/></Relationships>
</file>

<file path=ppt/slides/_rels/slide27.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image" Target="../media/image39.tmp"/><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adisinsight.springer.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30.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pringer.com/us/adis" TargetMode="External"/><Relationship Id="rId2" Type="http://schemas.openxmlformats.org/officeDocument/2006/relationships/hyperlink" Target="http://adisinsight.springer.com/" TargetMode="External"/><Relationship Id="rId1" Type="http://schemas.openxmlformats.org/officeDocument/2006/relationships/slideLayout" Target="../slideLayouts/slideLayout2.xml"/><Relationship Id="rId4" Type="http://schemas.openxmlformats.org/officeDocument/2006/relationships/hyperlink" Target="mailto:Ask-the-Expert-AdisInsight@springer.com?subject=Adi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772651" y="4165600"/>
            <a:ext cx="5292971" cy="1218795"/>
          </a:xfrm>
        </p:spPr>
        <p:txBody>
          <a:bodyPr/>
          <a:lstStyle/>
          <a:p>
            <a:r>
              <a:rPr lang="en-US" dirty="0" smtClean="0"/>
              <a:t>AdisInsight User Guide</a:t>
            </a:r>
            <a:br>
              <a:rPr lang="en-US" dirty="0" smtClean="0"/>
            </a:br>
            <a:r>
              <a:rPr lang="en-US" dirty="0" smtClean="0"/>
              <a:t/>
            </a:r>
            <a:br>
              <a:rPr lang="en-US" dirty="0" smtClean="0"/>
            </a:br>
            <a:r>
              <a:rPr lang="en-US" sz="2000" dirty="0" smtClean="0"/>
              <a:t>July 2015 </a:t>
            </a:r>
            <a:endParaRPr lang="en-US" sz="2000"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Search </a:t>
            </a:r>
            <a:endParaRPr lang="en-US" dirty="0"/>
          </a:p>
        </p:txBody>
      </p:sp>
      <p:sp>
        <p:nvSpPr>
          <p:cNvPr id="5" name="TextBox 4"/>
          <p:cNvSpPr txBox="1"/>
          <p:nvPr/>
        </p:nvSpPr>
        <p:spPr>
          <a:xfrm>
            <a:off x="777922" y="1487606"/>
            <a:ext cx="7451678" cy="818866"/>
          </a:xfrm>
          <a:prstGeom prst="rect">
            <a:avLst/>
          </a:prstGeom>
          <a:noFill/>
        </p:spPr>
        <p:txBody>
          <a:bodyPr wrap="square" lIns="0" tIns="0" rIns="0" bIns="0" rtlCol="0">
            <a:noAutofit/>
          </a:bodyPr>
          <a:lstStyle/>
          <a:p>
            <a:pPr marL="177800" indent="-177800" algn="l">
              <a:spcBef>
                <a:spcPts val="800"/>
              </a:spcBef>
              <a:buClr>
                <a:schemeClr val="accent2"/>
              </a:buClr>
              <a:buSzPct val="100000"/>
              <a:buFont typeface="Arial"/>
              <a:buChar char="•"/>
            </a:pPr>
            <a:r>
              <a:rPr lang="en-US" dirty="0" smtClean="0">
                <a:latin typeface="+mn-lt"/>
              </a:rPr>
              <a:t>The Advanced Search Query Builder allows you to create a simple or complex search query that returns the most relevant and precise results.</a:t>
            </a:r>
          </a:p>
          <a:p>
            <a:pPr marL="177800" indent="-177800" algn="l">
              <a:spcBef>
                <a:spcPts val="800"/>
              </a:spcBef>
              <a:buClr>
                <a:schemeClr val="accent2"/>
              </a:buClr>
              <a:buSzPct val="100000"/>
              <a:buFont typeface="Arial"/>
              <a:buChar char="•"/>
            </a:pPr>
            <a:r>
              <a:rPr lang="en-US" dirty="0" smtClean="0">
                <a:latin typeface="+mn-lt"/>
              </a:rPr>
              <a:t>To create your search, start by selecting a search term from ‘Frequently Searched’ or ‘All Search Criteria</a:t>
            </a:r>
          </a:p>
        </p:txBody>
      </p:sp>
      <p:pic>
        <p:nvPicPr>
          <p:cNvPr id="3" name="Picture 2" descr="Advanced Search - AdisInsight - Google Chrome"/>
          <p:cNvPicPr>
            <a:picLocks noChangeAspect="1"/>
          </p:cNvPicPr>
          <p:nvPr/>
        </p:nvPicPr>
        <p:blipFill rotWithShape="1">
          <a:blip r:embed="rId3" cstate="email">
            <a:extLst>
              <a:ext uri="{28A0092B-C50C-407E-A947-70E740481C1C}">
                <a14:useLocalDpi xmlns:a14="http://schemas.microsoft.com/office/drawing/2010/main" val="0"/>
              </a:ext>
            </a:extLst>
          </a:blip>
          <a:srcRect l="2600" t="28855" r="5770" b="19801"/>
          <a:stretch/>
        </p:blipFill>
        <p:spPr>
          <a:xfrm>
            <a:off x="777922" y="2715905"/>
            <a:ext cx="7615450" cy="3399284"/>
          </a:xfrm>
          <a:prstGeom prst="rect">
            <a:avLst/>
          </a:prstGeom>
          <a:ln>
            <a:solidFill>
              <a:schemeClr val="tx2"/>
            </a:solidFill>
          </a:ln>
        </p:spPr>
      </p:pic>
      <p:pic>
        <p:nvPicPr>
          <p:cNvPr id="4" name="Picture 3" descr="Advanced Search - AdisInsight - Google Chrome"/>
          <p:cNvPicPr>
            <a:picLocks noChangeAspect="1"/>
          </p:cNvPicPr>
          <p:nvPr/>
        </p:nvPicPr>
        <p:blipFill rotWithShape="1">
          <a:blip r:embed="rId4" cstate="email">
            <a:extLst>
              <a:ext uri="{28A0092B-C50C-407E-A947-70E740481C1C}">
                <a14:useLocalDpi xmlns:a14="http://schemas.microsoft.com/office/drawing/2010/main" val="0"/>
              </a:ext>
            </a:extLst>
          </a:blip>
          <a:srcRect l="7462" t="33677" r="17104" b="6640"/>
          <a:stretch/>
        </p:blipFill>
        <p:spPr>
          <a:xfrm>
            <a:off x="4312691" y="4303446"/>
            <a:ext cx="4667535" cy="2297668"/>
          </a:xfrm>
          <a:prstGeom prst="rect">
            <a:avLst/>
          </a:prstGeom>
          <a:ln>
            <a:solidFill>
              <a:schemeClr val="tx2"/>
            </a:solidFill>
          </a:ln>
        </p:spPr>
      </p:pic>
      <p:cxnSp>
        <p:nvCxnSpPr>
          <p:cNvPr id="6" name="Straight Arrow Connector 5"/>
          <p:cNvCxnSpPr/>
          <p:nvPr/>
        </p:nvCxnSpPr>
        <p:spPr bwMode="auto">
          <a:xfrm flipV="1">
            <a:off x="2661313" y="4954138"/>
            <a:ext cx="1542197" cy="59956"/>
          </a:xfrm>
          <a:prstGeom prst="straightConnector1">
            <a:avLst/>
          </a:prstGeom>
          <a:solidFill>
            <a:srgbClr val="D1DDE9"/>
          </a:solidFill>
          <a:ln w="57150" cap="flat" cmpd="sng" algn="ctr">
            <a:solidFill>
              <a:schemeClr val="accent6"/>
            </a:solidFill>
            <a:prstDash val="solid"/>
            <a:round/>
            <a:headEnd type="none" w="med" len="med"/>
            <a:tailEnd type="arrow"/>
          </a:ln>
          <a:effectLst/>
        </p:spPr>
      </p:cxnSp>
      <p:sp>
        <p:nvSpPr>
          <p:cNvPr id="9" name="Rectangle 8"/>
          <p:cNvSpPr/>
          <p:nvPr/>
        </p:nvSpPr>
        <p:spPr bwMode="auto">
          <a:xfrm>
            <a:off x="1351127" y="4843496"/>
            <a:ext cx="1310185" cy="341195"/>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283482230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Search </a:t>
            </a:r>
            <a:endParaRPr lang="en-US" dirty="0"/>
          </a:p>
        </p:txBody>
      </p:sp>
      <p:sp>
        <p:nvSpPr>
          <p:cNvPr id="5" name="TextBox 4"/>
          <p:cNvSpPr txBox="1"/>
          <p:nvPr/>
        </p:nvSpPr>
        <p:spPr>
          <a:xfrm>
            <a:off x="777921" y="1487605"/>
            <a:ext cx="7710985" cy="979475"/>
          </a:xfrm>
          <a:prstGeom prst="rect">
            <a:avLst/>
          </a:prstGeom>
          <a:noFill/>
        </p:spPr>
        <p:txBody>
          <a:bodyPr wrap="square" lIns="0" tIns="0" rIns="0" bIns="0" rtlCol="0">
            <a:noAutofit/>
          </a:bodyPr>
          <a:lstStyle/>
          <a:p>
            <a:pPr marL="177800" indent="-177800" algn="l">
              <a:spcBef>
                <a:spcPts val="800"/>
              </a:spcBef>
              <a:buClr>
                <a:schemeClr val="accent2"/>
              </a:buClr>
              <a:buSzPct val="100000"/>
              <a:buFont typeface="Arial"/>
              <a:buChar char="•"/>
            </a:pPr>
            <a:r>
              <a:rPr lang="en-US" dirty="0" smtClean="0">
                <a:latin typeface="+mn-lt"/>
              </a:rPr>
              <a:t>Once your term is selected, you can see an approximate count for the results you will receive.</a:t>
            </a:r>
          </a:p>
          <a:p>
            <a:pPr marL="177800" indent="-177800" algn="l">
              <a:spcBef>
                <a:spcPts val="800"/>
              </a:spcBef>
              <a:buClr>
                <a:schemeClr val="accent2"/>
              </a:buClr>
              <a:buSzPct val="100000"/>
              <a:buFont typeface="Arial"/>
              <a:buChar char="•"/>
            </a:pPr>
            <a:r>
              <a:rPr lang="en-US" dirty="0" smtClean="0">
                <a:latin typeface="+mn-lt"/>
              </a:rPr>
              <a:t>You can add as many search terms to your query as you would like clicking “Show Results”</a:t>
            </a:r>
          </a:p>
        </p:txBody>
      </p:sp>
      <p:pic>
        <p:nvPicPr>
          <p:cNvPr id="7" name="Picture 6" descr="Advanced Search - AdisInsight - Google Chrome"/>
          <p:cNvPicPr>
            <a:picLocks noChangeAspect="1"/>
          </p:cNvPicPr>
          <p:nvPr/>
        </p:nvPicPr>
        <p:blipFill rotWithShape="1">
          <a:blip r:embed="rId3" cstate="email">
            <a:extLst>
              <a:ext uri="{28A0092B-C50C-407E-A947-70E740481C1C}">
                <a14:useLocalDpi xmlns:a14="http://schemas.microsoft.com/office/drawing/2010/main" val="0"/>
              </a:ext>
            </a:extLst>
          </a:blip>
          <a:srcRect l="11791" t="12797" r="13284" b="10719"/>
          <a:stretch/>
        </p:blipFill>
        <p:spPr>
          <a:xfrm>
            <a:off x="1037228" y="2467081"/>
            <a:ext cx="6851177" cy="3766782"/>
          </a:xfrm>
          <a:prstGeom prst="rect">
            <a:avLst/>
          </a:prstGeom>
          <a:ln>
            <a:solidFill>
              <a:schemeClr val="tx2"/>
            </a:solidFill>
          </a:ln>
        </p:spPr>
      </p:pic>
      <p:sp>
        <p:nvSpPr>
          <p:cNvPr id="8" name="Rectangle 7"/>
          <p:cNvSpPr/>
          <p:nvPr/>
        </p:nvSpPr>
        <p:spPr bwMode="auto">
          <a:xfrm>
            <a:off x="2169994" y="5036025"/>
            <a:ext cx="4708477" cy="365324"/>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106557778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Refine Your Search</a:t>
            </a:r>
            <a:endParaRPr lang="en-US" dirty="0"/>
          </a:p>
        </p:txBody>
      </p:sp>
      <p:sp>
        <p:nvSpPr>
          <p:cNvPr id="5" name="TextBox 4"/>
          <p:cNvSpPr txBox="1"/>
          <p:nvPr/>
        </p:nvSpPr>
        <p:spPr>
          <a:xfrm>
            <a:off x="777922" y="1487606"/>
            <a:ext cx="7451678" cy="818866"/>
          </a:xfrm>
          <a:prstGeom prst="rect">
            <a:avLst/>
          </a:prstGeom>
          <a:noFill/>
        </p:spPr>
        <p:txBody>
          <a:bodyPr wrap="square" lIns="0" tIns="0" rIns="0" bIns="0" rtlCol="0">
            <a:noAutofit/>
          </a:bodyPr>
          <a:lstStyle/>
          <a:p>
            <a:pPr marL="177800" indent="-177800" algn="l">
              <a:spcBef>
                <a:spcPts val="800"/>
              </a:spcBef>
              <a:buClr>
                <a:schemeClr val="accent2"/>
              </a:buClr>
              <a:buSzPct val="100000"/>
              <a:buFont typeface="Arial"/>
              <a:buChar char="•"/>
            </a:pPr>
            <a:r>
              <a:rPr lang="en-US" dirty="0" smtClean="0">
                <a:latin typeface="+mn-lt"/>
              </a:rPr>
              <a:t>From the search results page, you can further refine your search using the filters on the left-hand menu.</a:t>
            </a:r>
          </a:p>
          <a:p>
            <a:pPr marL="177800" indent="-177800" algn="l">
              <a:spcBef>
                <a:spcPts val="800"/>
              </a:spcBef>
              <a:buClr>
                <a:schemeClr val="accent2"/>
              </a:buClr>
              <a:buSzPct val="100000"/>
              <a:buFont typeface="Arial"/>
              <a:buChar char="•"/>
            </a:pPr>
            <a:r>
              <a:rPr lang="en-US" dirty="0" smtClean="0">
                <a:latin typeface="+mn-lt"/>
              </a:rPr>
              <a:t>Filters on the left show you at-a-glance, the top 5 counts for each criteria are shown</a:t>
            </a:r>
          </a:p>
          <a:p>
            <a:pPr marL="177800" indent="-177800" algn="l">
              <a:spcBef>
                <a:spcPts val="800"/>
              </a:spcBef>
              <a:buClr>
                <a:schemeClr val="accent2"/>
              </a:buClr>
              <a:buSzPct val="100000"/>
              <a:buFont typeface="Arial"/>
              <a:buChar char="•"/>
            </a:pPr>
            <a:r>
              <a:rPr lang="en-US" dirty="0" smtClean="0">
                <a:latin typeface="+mn-lt"/>
              </a:rPr>
              <a:t>You can apply as many filters as you choose OR click the </a:t>
            </a:r>
          </a:p>
          <a:p>
            <a:pPr marL="177800" indent="-177800" algn="l">
              <a:spcBef>
                <a:spcPts val="800"/>
              </a:spcBef>
              <a:buClr>
                <a:schemeClr val="accent2"/>
              </a:buClr>
              <a:buSzPct val="100000"/>
              <a:buFont typeface="Arial"/>
              <a:buChar char="•"/>
            </a:pPr>
            <a:r>
              <a:rPr lang="en-US" dirty="0" smtClean="0">
                <a:latin typeface="+mn-lt"/>
              </a:rPr>
              <a:t>The added criteria will appear in orange for easy identification</a:t>
            </a:r>
          </a:p>
          <a:p>
            <a:pPr marL="177800" indent="-177800" algn="l">
              <a:spcBef>
                <a:spcPts val="800"/>
              </a:spcBef>
              <a:buClr>
                <a:schemeClr val="accent2"/>
              </a:buClr>
              <a:buSzPct val="100000"/>
              <a:buFont typeface="Arial"/>
              <a:buChar char="•"/>
            </a:pPr>
            <a:endParaRPr lang="en-US" dirty="0" smtClean="0">
              <a:latin typeface="+mn-lt"/>
            </a:endParaRPr>
          </a:p>
        </p:txBody>
      </p:sp>
      <p:pic>
        <p:nvPicPr>
          <p:cNvPr id="4" name="Picture 3" descr="Search Results - AdisInsight - Google Chrome"/>
          <p:cNvPicPr>
            <a:picLocks noChangeAspect="1"/>
          </p:cNvPicPr>
          <p:nvPr/>
        </p:nvPicPr>
        <p:blipFill rotWithShape="1">
          <a:blip r:embed="rId3" cstate="email">
            <a:extLst>
              <a:ext uri="{28A0092B-C50C-407E-A947-70E740481C1C}">
                <a14:useLocalDpi xmlns:a14="http://schemas.microsoft.com/office/drawing/2010/main" val="0"/>
              </a:ext>
            </a:extLst>
          </a:blip>
          <a:srcRect l="14776" t="31633" r="12836" b="2383"/>
          <a:stretch/>
        </p:blipFill>
        <p:spPr>
          <a:xfrm>
            <a:off x="1180529" y="3193584"/>
            <a:ext cx="6619165" cy="3248167"/>
          </a:xfrm>
          <a:prstGeom prst="rect">
            <a:avLst/>
          </a:prstGeom>
          <a:ln>
            <a:solidFill>
              <a:schemeClr val="tx2"/>
            </a:solidFill>
          </a:ln>
        </p:spPr>
      </p:pic>
      <p:sp>
        <p:nvSpPr>
          <p:cNvPr id="6" name="Rectangle 5"/>
          <p:cNvSpPr/>
          <p:nvPr/>
        </p:nvSpPr>
        <p:spPr bwMode="auto">
          <a:xfrm>
            <a:off x="2729372" y="3763376"/>
            <a:ext cx="3521475" cy="484492"/>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pic>
        <p:nvPicPr>
          <p:cNvPr id="3" name="Picture 2" descr="Search Results - AdisInsight - Google Chrome"/>
          <p:cNvPicPr>
            <a:picLocks noChangeAspect="1"/>
          </p:cNvPicPr>
          <p:nvPr/>
        </p:nvPicPr>
        <p:blipFill rotWithShape="1">
          <a:blip r:embed="rId4">
            <a:extLst>
              <a:ext uri="{28A0092B-C50C-407E-A947-70E740481C1C}">
                <a14:useLocalDpi xmlns:a14="http://schemas.microsoft.com/office/drawing/2010/main" val="0"/>
              </a:ext>
            </a:extLst>
          </a:blip>
          <a:srcRect l="41037" t="38213" r="56747" b="56633"/>
          <a:stretch/>
        </p:blipFill>
        <p:spPr>
          <a:xfrm>
            <a:off x="5581954" y="2408832"/>
            <a:ext cx="313898" cy="368488"/>
          </a:xfrm>
          <a:prstGeom prst="rect">
            <a:avLst/>
          </a:prstGeom>
        </p:spPr>
      </p:pic>
      <p:sp>
        <p:nvSpPr>
          <p:cNvPr id="7" name="TextBox 6"/>
          <p:cNvSpPr txBox="1"/>
          <p:nvPr/>
        </p:nvSpPr>
        <p:spPr>
          <a:xfrm>
            <a:off x="5984544" y="2408832"/>
            <a:ext cx="1815150" cy="368488"/>
          </a:xfrm>
          <a:prstGeom prst="rect">
            <a:avLst/>
          </a:prstGeom>
          <a:noFill/>
        </p:spPr>
        <p:txBody>
          <a:bodyPr wrap="none" lIns="0" tIns="0" rIns="0" bIns="0" rtlCol="0">
            <a:noAutofit/>
          </a:bodyPr>
          <a:lstStyle/>
          <a:p>
            <a:pPr algn="l">
              <a:spcBef>
                <a:spcPts val="800"/>
              </a:spcBef>
              <a:buClr>
                <a:schemeClr val="accent2"/>
              </a:buClr>
              <a:buSzPct val="100000"/>
            </a:pPr>
            <a:r>
              <a:rPr lang="en-US" dirty="0">
                <a:latin typeface="+mn-lt"/>
              </a:rPr>
              <a:t>t</a:t>
            </a:r>
            <a:r>
              <a:rPr lang="en-US" dirty="0" smtClean="0">
                <a:latin typeface="+mn-lt"/>
              </a:rPr>
              <a:t>o remove  filters</a:t>
            </a:r>
          </a:p>
        </p:txBody>
      </p:sp>
    </p:spTree>
    <p:extLst>
      <p:ext uri="{BB962C8B-B14F-4D97-AF65-F5344CB8AC3E}">
        <p14:creationId xmlns:p14="http://schemas.microsoft.com/office/powerpoint/2010/main" val="58559809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a Drug Profile Record</a:t>
            </a:r>
            <a:endParaRPr lang="en-US" dirty="0"/>
          </a:p>
        </p:txBody>
      </p:sp>
      <p:sp>
        <p:nvSpPr>
          <p:cNvPr id="3" name="Content Placeholder 2"/>
          <p:cNvSpPr>
            <a:spLocks noGrp="1"/>
          </p:cNvSpPr>
          <p:nvPr>
            <p:ph idx="11"/>
          </p:nvPr>
        </p:nvSpPr>
        <p:spPr>
          <a:xfrm>
            <a:off x="539552" y="1439863"/>
            <a:ext cx="7993062" cy="1077218"/>
          </a:xfrm>
        </p:spPr>
        <p:txBody>
          <a:bodyPr/>
          <a:lstStyle/>
          <a:p>
            <a:r>
              <a:rPr lang="en-US" dirty="0" smtClean="0"/>
              <a:t>From the search results page, you can click the Drug Name to view the full record</a:t>
            </a:r>
          </a:p>
          <a:p>
            <a:endParaRPr lang="en-US" dirty="0"/>
          </a:p>
          <a:p>
            <a:endParaRPr lang="en-US" dirty="0"/>
          </a:p>
        </p:txBody>
      </p:sp>
      <p:pic>
        <p:nvPicPr>
          <p:cNvPr id="5" name="Picture 4" descr="Search Results - AdisInsight - Google Chrome"/>
          <p:cNvPicPr>
            <a:picLocks noChangeAspect="1"/>
          </p:cNvPicPr>
          <p:nvPr/>
        </p:nvPicPr>
        <p:blipFill rotWithShape="1">
          <a:blip r:embed="rId2" cstate="email">
            <a:extLst>
              <a:ext uri="{28A0092B-C50C-407E-A947-70E740481C1C}">
                <a14:useLocalDpi xmlns:a14="http://schemas.microsoft.com/office/drawing/2010/main" val="0"/>
              </a:ext>
            </a:extLst>
          </a:blip>
          <a:srcRect l="23731" t="6448" r="25522" b="16891"/>
          <a:stretch/>
        </p:blipFill>
        <p:spPr>
          <a:xfrm>
            <a:off x="232012" y="1910686"/>
            <a:ext cx="4640239" cy="4258102"/>
          </a:xfrm>
          <a:prstGeom prst="rect">
            <a:avLst/>
          </a:prstGeom>
          <a:ln>
            <a:solidFill>
              <a:schemeClr val="tx2"/>
            </a:solidFill>
          </a:ln>
        </p:spPr>
      </p:pic>
      <p:sp>
        <p:nvSpPr>
          <p:cNvPr id="7" name="Rectangle 6"/>
          <p:cNvSpPr/>
          <p:nvPr/>
        </p:nvSpPr>
        <p:spPr bwMode="auto">
          <a:xfrm>
            <a:off x="1555845" y="4039737"/>
            <a:ext cx="764274" cy="341195"/>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pic>
        <p:nvPicPr>
          <p:cNvPr id="4" name="Picture 3" descr="Nebivolol - AdisInsight - Google Chrome"/>
          <p:cNvPicPr>
            <a:picLocks noChangeAspect="1"/>
          </p:cNvPicPr>
          <p:nvPr/>
        </p:nvPicPr>
        <p:blipFill rotWithShape="1">
          <a:blip r:embed="rId3" cstate="email">
            <a:extLst>
              <a:ext uri="{28A0092B-C50C-407E-A947-70E740481C1C}">
                <a14:useLocalDpi xmlns:a14="http://schemas.microsoft.com/office/drawing/2010/main" val="0"/>
              </a:ext>
            </a:extLst>
          </a:blip>
          <a:srcRect l="8064" t="22886" r="9487"/>
          <a:stretch/>
        </p:blipFill>
        <p:spPr>
          <a:xfrm>
            <a:off x="3562066" y="1811317"/>
            <a:ext cx="5557348" cy="4956265"/>
          </a:xfrm>
          <a:prstGeom prst="rect">
            <a:avLst/>
          </a:prstGeom>
          <a:ln>
            <a:solidFill>
              <a:schemeClr val="tx2"/>
            </a:solidFill>
          </a:ln>
        </p:spPr>
      </p:pic>
      <p:cxnSp>
        <p:nvCxnSpPr>
          <p:cNvPr id="9" name="Straight Arrow Connector 8"/>
          <p:cNvCxnSpPr/>
          <p:nvPr/>
        </p:nvCxnSpPr>
        <p:spPr bwMode="auto">
          <a:xfrm flipV="1">
            <a:off x="2169994" y="2565779"/>
            <a:ext cx="2047165" cy="1317009"/>
          </a:xfrm>
          <a:prstGeom prst="straightConnector1">
            <a:avLst/>
          </a:prstGeom>
          <a:solidFill>
            <a:srgbClr val="D1DDE9"/>
          </a:solidFill>
          <a:ln w="57150" cap="flat" cmpd="sng" algn="ctr">
            <a:solidFill>
              <a:schemeClr val="accent6"/>
            </a:solidFill>
            <a:prstDash val="solid"/>
            <a:round/>
            <a:headEnd type="none" w="med" len="med"/>
            <a:tailEnd type="arrow"/>
          </a:ln>
          <a:effectLst/>
        </p:spPr>
      </p:cxnSp>
    </p:spTree>
    <p:extLst>
      <p:ext uri="{BB962C8B-B14F-4D97-AF65-F5344CB8AC3E}">
        <p14:creationId xmlns:p14="http://schemas.microsoft.com/office/powerpoint/2010/main" val="373202833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Profile record includes:</a:t>
            </a:r>
          </a:p>
        </p:txBody>
      </p:sp>
      <p:pic>
        <p:nvPicPr>
          <p:cNvPr id="6" name="Content Placeholder 5" descr="Atorvastatin - AdisInsight - Google Chrome"/>
          <p:cNvPicPr>
            <a:picLocks noGrp="1" noChangeAspect="1"/>
          </p:cNvPicPr>
          <p:nvPr>
            <p:ph idx="11"/>
          </p:nvPr>
        </p:nvPicPr>
        <p:blipFill rotWithShape="1">
          <a:blip r:embed="rId2" cstate="email">
            <a:extLst>
              <a:ext uri="{28A0092B-C50C-407E-A947-70E740481C1C}">
                <a14:useLocalDpi xmlns:a14="http://schemas.microsoft.com/office/drawing/2010/main" val="0"/>
              </a:ext>
            </a:extLst>
          </a:blip>
          <a:srcRect l="-689" t="18304" r="6436" b="-1156"/>
          <a:stretch/>
        </p:blipFill>
        <p:spPr>
          <a:xfrm>
            <a:off x="4309542" y="1255593"/>
            <a:ext cx="4640238" cy="2934269"/>
          </a:xfrm>
          <a:ln>
            <a:solidFill>
              <a:schemeClr val="tx2"/>
            </a:solidFill>
          </a:ln>
        </p:spPr>
      </p:pic>
      <p:pic>
        <p:nvPicPr>
          <p:cNvPr id="7" name="Picture 6" descr="Atorvastatin - AdisInsight - Google Chrome"/>
          <p:cNvPicPr>
            <a:picLocks noChangeAspect="1"/>
          </p:cNvPicPr>
          <p:nvPr/>
        </p:nvPicPr>
        <p:blipFill rotWithShape="1">
          <a:blip r:embed="rId3" cstate="email">
            <a:extLst>
              <a:ext uri="{28A0092B-C50C-407E-A947-70E740481C1C}">
                <a14:useLocalDpi xmlns:a14="http://schemas.microsoft.com/office/drawing/2010/main" val="0"/>
              </a:ext>
            </a:extLst>
          </a:blip>
          <a:srcRect t="23356" r="5601" b="8348"/>
          <a:stretch/>
        </p:blipFill>
        <p:spPr>
          <a:xfrm>
            <a:off x="4309542" y="4305500"/>
            <a:ext cx="4629741" cy="2177188"/>
          </a:xfrm>
          <a:prstGeom prst="rect">
            <a:avLst/>
          </a:prstGeom>
          <a:ln>
            <a:solidFill>
              <a:schemeClr val="tx2"/>
            </a:solidFill>
          </a:ln>
        </p:spPr>
      </p:pic>
      <p:sp>
        <p:nvSpPr>
          <p:cNvPr id="8" name="TextBox 7"/>
          <p:cNvSpPr txBox="1"/>
          <p:nvPr/>
        </p:nvSpPr>
        <p:spPr>
          <a:xfrm>
            <a:off x="423081" y="1610436"/>
            <a:ext cx="3780429" cy="4872252"/>
          </a:xfrm>
          <a:prstGeom prst="rect">
            <a:avLst/>
          </a:prstGeom>
          <a:noFill/>
        </p:spPr>
        <p:txBody>
          <a:bodyPr wrap="square" lIns="0" tIns="0" rIns="0" bIns="0" rtlCol="0">
            <a:noAutofit/>
          </a:bodyPr>
          <a:lstStyle/>
          <a:p>
            <a:pPr marL="177800" indent="-177800" algn="l">
              <a:spcBef>
                <a:spcPts val="800"/>
              </a:spcBef>
              <a:buClr>
                <a:schemeClr val="accent2"/>
              </a:buClr>
              <a:buSzPct val="100000"/>
              <a:buFont typeface="Arial"/>
              <a:buChar char="•"/>
            </a:pPr>
            <a:r>
              <a:rPr lang="en-US" dirty="0" smtClean="0">
                <a:latin typeface="+mn-lt"/>
              </a:rPr>
              <a:t>Table of Contents for easy navigation</a:t>
            </a:r>
          </a:p>
          <a:p>
            <a:pPr marL="177800" indent="-177800" algn="l">
              <a:spcBef>
                <a:spcPts val="800"/>
              </a:spcBef>
              <a:buClr>
                <a:schemeClr val="accent2"/>
              </a:buClr>
              <a:buSzPct val="100000"/>
              <a:buFont typeface="Arial"/>
              <a:buChar char="•"/>
            </a:pPr>
            <a:r>
              <a:rPr lang="en-US" dirty="0" smtClean="0">
                <a:latin typeface="+mn-lt"/>
              </a:rPr>
              <a:t>Drug name and synonyms</a:t>
            </a:r>
          </a:p>
          <a:p>
            <a:pPr marL="177800" indent="-177800" algn="l">
              <a:spcBef>
                <a:spcPts val="800"/>
              </a:spcBef>
              <a:buClr>
                <a:schemeClr val="accent2"/>
              </a:buClr>
              <a:buSzPct val="100000"/>
              <a:buFont typeface="Arial"/>
              <a:buChar char="•"/>
            </a:pPr>
            <a:r>
              <a:rPr lang="en-US" dirty="0" smtClean="0">
                <a:latin typeface="+mn-lt"/>
              </a:rPr>
              <a:t>Chemical Structure</a:t>
            </a:r>
          </a:p>
          <a:p>
            <a:pPr marL="177800" indent="-177800" algn="l">
              <a:spcBef>
                <a:spcPts val="800"/>
              </a:spcBef>
              <a:buClr>
                <a:schemeClr val="accent2"/>
              </a:buClr>
              <a:buSzPct val="100000"/>
              <a:buFont typeface="Arial"/>
              <a:buChar char="•"/>
            </a:pPr>
            <a:r>
              <a:rPr lang="en-US" dirty="0" smtClean="0">
                <a:latin typeface="+mn-lt"/>
              </a:rPr>
              <a:t>At a glance section</a:t>
            </a:r>
          </a:p>
          <a:p>
            <a:pPr marL="177800" indent="-177800" algn="l">
              <a:spcBef>
                <a:spcPts val="800"/>
              </a:spcBef>
              <a:buClr>
                <a:schemeClr val="accent2"/>
              </a:buClr>
              <a:buSzPct val="100000"/>
              <a:buFont typeface="Arial"/>
              <a:buChar char="•"/>
            </a:pPr>
            <a:r>
              <a:rPr lang="en-US" dirty="0" smtClean="0">
                <a:latin typeface="+mn-lt"/>
              </a:rPr>
              <a:t>Development Overview</a:t>
            </a:r>
          </a:p>
          <a:p>
            <a:pPr marL="177800" indent="-177800" algn="l">
              <a:spcBef>
                <a:spcPts val="800"/>
              </a:spcBef>
              <a:buClr>
                <a:schemeClr val="accent2"/>
              </a:buClr>
              <a:buSzPct val="100000"/>
              <a:buFont typeface="Arial"/>
              <a:buChar char="•"/>
            </a:pPr>
            <a:r>
              <a:rPr lang="en-US" dirty="0" smtClean="0">
                <a:latin typeface="+mn-lt"/>
              </a:rPr>
              <a:t>Drug Properties &amp; Chemical Synopsis</a:t>
            </a:r>
          </a:p>
          <a:p>
            <a:pPr marL="177800" indent="-177800" algn="l">
              <a:spcBef>
                <a:spcPts val="800"/>
              </a:spcBef>
              <a:buClr>
                <a:schemeClr val="accent2"/>
              </a:buClr>
              <a:buSzPct val="100000"/>
              <a:buFont typeface="Arial"/>
              <a:buChar char="•"/>
            </a:pPr>
            <a:r>
              <a:rPr lang="en-US" dirty="0" smtClean="0">
                <a:latin typeface="+mn-lt"/>
              </a:rPr>
              <a:t>Trial Landscape</a:t>
            </a:r>
          </a:p>
          <a:p>
            <a:pPr marL="177800" indent="-177800" algn="l">
              <a:spcBef>
                <a:spcPts val="800"/>
              </a:spcBef>
              <a:buClr>
                <a:schemeClr val="accent2"/>
              </a:buClr>
              <a:buSzPct val="100000"/>
              <a:buFont typeface="Arial"/>
              <a:buChar char="•"/>
            </a:pPr>
            <a:r>
              <a:rPr lang="en-US" dirty="0" smtClean="0">
                <a:latin typeface="+mn-lt"/>
              </a:rPr>
              <a:t>Development Status</a:t>
            </a:r>
          </a:p>
          <a:p>
            <a:pPr marL="177800" indent="-177800" algn="l">
              <a:spcBef>
                <a:spcPts val="800"/>
              </a:spcBef>
              <a:buClr>
                <a:schemeClr val="accent2"/>
              </a:buClr>
              <a:buSzPct val="100000"/>
              <a:buFont typeface="Arial"/>
              <a:buChar char="•"/>
            </a:pPr>
            <a:r>
              <a:rPr lang="en-US" dirty="0" smtClean="0">
                <a:latin typeface="+mn-lt"/>
              </a:rPr>
              <a:t>Commercial Information</a:t>
            </a:r>
          </a:p>
          <a:p>
            <a:pPr marL="177800" indent="-177800" algn="l">
              <a:spcBef>
                <a:spcPts val="800"/>
              </a:spcBef>
              <a:buClr>
                <a:schemeClr val="accent2"/>
              </a:buClr>
              <a:buSzPct val="100000"/>
              <a:buFont typeface="Arial"/>
              <a:buChar char="•"/>
            </a:pPr>
            <a:r>
              <a:rPr lang="en-US" dirty="0" smtClean="0">
                <a:latin typeface="+mn-lt"/>
              </a:rPr>
              <a:t>Related Safety Reports</a:t>
            </a:r>
          </a:p>
          <a:p>
            <a:pPr marL="177800" indent="-177800" algn="l">
              <a:spcBef>
                <a:spcPts val="800"/>
              </a:spcBef>
              <a:buClr>
                <a:schemeClr val="accent2"/>
              </a:buClr>
              <a:buSzPct val="100000"/>
              <a:buFont typeface="Arial"/>
              <a:buChar char="•"/>
            </a:pPr>
            <a:r>
              <a:rPr lang="en-US" dirty="0" smtClean="0">
                <a:latin typeface="+mn-lt"/>
              </a:rPr>
              <a:t>Scientific Summary section</a:t>
            </a:r>
          </a:p>
          <a:p>
            <a:pPr marL="177800" indent="-177800" algn="l">
              <a:spcBef>
                <a:spcPts val="800"/>
              </a:spcBef>
              <a:buClr>
                <a:schemeClr val="accent2"/>
              </a:buClr>
              <a:buSzPct val="100000"/>
              <a:buFont typeface="Arial"/>
              <a:buChar char="•"/>
            </a:pPr>
            <a:r>
              <a:rPr lang="en-US" dirty="0" smtClean="0">
                <a:latin typeface="+mn-lt"/>
              </a:rPr>
              <a:t>Development history table</a:t>
            </a:r>
          </a:p>
          <a:p>
            <a:pPr marL="177800" indent="-177800" algn="l">
              <a:spcBef>
                <a:spcPts val="800"/>
              </a:spcBef>
              <a:buClr>
                <a:schemeClr val="accent2"/>
              </a:buClr>
              <a:buSzPct val="100000"/>
              <a:buFont typeface="Arial"/>
              <a:buChar char="•"/>
            </a:pPr>
            <a:r>
              <a:rPr lang="en-US" dirty="0" smtClean="0">
                <a:latin typeface="+mn-lt"/>
              </a:rPr>
              <a:t>Reference section</a:t>
            </a:r>
          </a:p>
          <a:p>
            <a:pPr marL="177800" indent="-177800" algn="l">
              <a:spcBef>
                <a:spcPts val="800"/>
              </a:spcBef>
              <a:buClr>
                <a:schemeClr val="accent2"/>
              </a:buClr>
              <a:buSzPct val="100000"/>
              <a:buFont typeface="Arial"/>
              <a:buChar char="•"/>
            </a:pPr>
            <a:endParaRPr lang="en-US" dirty="0" err="1" smtClean="0">
              <a:latin typeface="+mn-lt"/>
            </a:endParaRPr>
          </a:p>
        </p:txBody>
      </p:sp>
    </p:spTree>
    <p:extLst>
      <p:ext uri="{BB962C8B-B14F-4D97-AF65-F5344CB8AC3E}">
        <p14:creationId xmlns:p14="http://schemas.microsoft.com/office/powerpoint/2010/main" val="273636641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Profile record includes:</a:t>
            </a:r>
            <a:endParaRPr lang="en-US" dirty="0"/>
          </a:p>
        </p:txBody>
      </p:sp>
      <p:pic>
        <p:nvPicPr>
          <p:cNvPr id="5" name="Content Placeholder 4" descr="A Phase 2/3, Placebo-Controlled, Efficacy and Safety Study of Once-Weekly, Subcutaneous LY2189265 Compared to Sitagliptin in Patients With Type 2 Diabetes Mellitus on Metformin. - AdisInsight - Google Chrome"/>
          <p:cNvPicPr>
            <a:picLocks noGrp="1" noChangeAspect="1"/>
          </p:cNvPicPr>
          <p:nvPr>
            <p:ph idx="11"/>
          </p:nvPr>
        </p:nvPicPr>
        <p:blipFill rotWithShape="1">
          <a:blip r:embed="rId2" cstate="email">
            <a:extLst>
              <a:ext uri="{28A0092B-C50C-407E-A947-70E740481C1C}">
                <a14:useLocalDpi xmlns:a14="http://schemas.microsoft.com/office/drawing/2010/main" val="0"/>
              </a:ext>
            </a:extLst>
          </a:blip>
          <a:srcRect l="6108" t="21541" r="7475" b="-1361"/>
          <a:stretch/>
        </p:blipFill>
        <p:spPr>
          <a:xfrm>
            <a:off x="4544704" y="1433015"/>
            <a:ext cx="4353635" cy="2402006"/>
          </a:xfrm>
          <a:ln>
            <a:solidFill>
              <a:schemeClr val="tx2"/>
            </a:solidFill>
          </a:ln>
        </p:spPr>
      </p:pic>
      <p:pic>
        <p:nvPicPr>
          <p:cNvPr id="6" name="Picture 5" descr="A Phase 2/3, Placebo-Controlled, Efficacy and Safety Study of Once-Weekly, Subcutaneous LY2189265 Compared to Sitagliptin in Patients With Type 2 Diabetes Mellitus on Metformin. - AdisInsight - Google Chrome"/>
          <p:cNvPicPr>
            <a:picLocks noChangeAspect="1"/>
          </p:cNvPicPr>
          <p:nvPr/>
        </p:nvPicPr>
        <p:blipFill rotWithShape="1">
          <a:blip r:embed="rId3" cstate="email">
            <a:extLst>
              <a:ext uri="{28A0092B-C50C-407E-A947-70E740481C1C}">
                <a14:useLocalDpi xmlns:a14="http://schemas.microsoft.com/office/drawing/2010/main" val="0"/>
              </a:ext>
            </a:extLst>
          </a:blip>
          <a:srcRect l="4451" t="17953" r="3794"/>
          <a:stretch/>
        </p:blipFill>
        <p:spPr>
          <a:xfrm>
            <a:off x="4569524" y="3991132"/>
            <a:ext cx="4274226" cy="2576276"/>
          </a:xfrm>
          <a:prstGeom prst="rect">
            <a:avLst/>
          </a:prstGeom>
          <a:ln>
            <a:solidFill>
              <a:schemeClr val="tx2"/>
            </a:solidFill>
          </a:ln>
        </p:spPr>
      </p:pic>
      <p:sp>
        <p:nvSpPr>
          <p:cNvPr id="7" name="TextBox 6"/>
          <p:cNvSpPr txBox="1"/>
          <p:nvPr/>
        </p:nvSpPr>
        <p:spPr>
          <a:xfrm>
            <a:off x="423081" y="1610436"/>
            <a:ext cx="3780429" cy="4872252"/>
          </a:xfrm>
          <a:prstGeom prst="rect">
            <a:avLst/>
          </a:prstGeom>
          <a:noFill/>
        </p:spPr>
        <p:txBody>
          <a:bodyPr wrap="square" lIns="0" tIns="0" rIns="0" bIns="0" rtlCol="0">
            <a:noAutofit/>
          </a:bodyPr>
          <a:lstStyle/>
          <a:p>
            <a:pPr marL="177800" indent="-177800" algn="l">
              <a:spcBef>
                <a:spcPts val="800"/>
              </a:spcBef>
              <a:buClr>
                <a:schemeClr val="accent2"/>
              </a:buClr>
              <a:buSzPct val="100000"/>
              <a:buFont typeface="Arial"/>
              <a:buChar char="•"/>
            </a:pPr>
            <a:r>
              <a:rPr lang="en-US" dirty="0" smtClean="0">
                <a:latin typeface="+mn-lt"/>
              </a:rPr>
              <a:t>Table of Contents for easy navigation</a:t>
            </a:r>
          </a:p>
          <a:p>
            <a:pPr marL="177800" indent="-177800" algn="l">
              <a:spcBef>
                <a:spcPts val="800"/>
              </a:spcBef>
              <a:buClr>
                <a:schemeClr val="accent2"/>
              </a:buClr>
              <a:buSzPct val="100000"/>
              <a:buFont typeface="Arial"/>
              <a:buChar char="•"/>
            </a:pPr>
            <a:r>
              <a:rPr lang="en-US" dirty="0" smtClean="0">
                <a:latin typeface="+mn-lt"/>
              </a:rPr>
              <a:t>At a glance section</a:t>
            </a:r>
          </a:p>
          <a:p>
            <a:pPr marL="177800" indent="-177800" algn="l">
              <a:spcBef>
                <a:spcPts val="800"/>
              </a:spcBef>
              <a:buClr>
                <a:schemeClr val="accent2"/>
              </a:buClr>
              <a:buSzPct val="100000"/>
              <a:buFont typeface="Arial"/>
              <a:buChar char="•"/>
            </a:pPr>
            <a:r>
              <a:rPr lang="en-US" dirty="0">
                <a:latin typeface="+mn-lt"/>
              </a:rPr>
              <a:t>Trial Overview</a:t>
            </a:r>
          </a:p>
          <a:p>
            <a:pPr marL="177800" indent="-177800" algn="l">
              <a:spcBef>
                <a:spcPts val="800"/>
              </a:spcBef>
              <a:buClr>
                <a:schemeClr val="accent2"/>
              </a:buClr>
              <a:buSzPct val="100000"/>
              <a:buFont typeface="Arial"/>
              <a:buChar char="•"/>
            </a:pPr>
            <a:r>
              <a:rPr lang="en-US" dirty="0" smtClean="0">
                <a:latin typeface="+mn-lt"/>
              </a:rPr>
              <a:t>Trial Details</a:t>
            </a:r>
          </a:p>
          <a:p>
            <a:pPr marL="177800" indent="-177800" algn="l">
              <a:spcBef>
                <a:spcPts val="800"/>
              </a:spcBef>
              <a:buClr>
                <a:schemeClr val="accent2"/>
              </a:buClr>
              <a:buSzPct val="100000"/>
              <a:buFont typeface="Arial"/>
              <a:buChar char="•"/>
            </a:pPr>
            <a:r>
              <a:rPr lang="en-US" dirty="0" smtClean="0">
                <a:latin typeface="+mn-lt"/>
              </a:rPr>
              <a:t>Interventions</a:t>
            </a:r>
          </a:p>
          <a:p>
            <a:pPr marL="177800" indent="-177800" algn="l">
              <a:spcBef>
                <a:spcPts val="800"/>
              </a:spcBef>
              <a:buClr>
                <a:schemeClr val="accent2"/>
              </a:buClr>
              <a:buSzPct val="100000"/>
              <a:buFont typeface="Arial"/>
              <a:buChar char="•"/>
            </a:pPr>
            <a:r>
              <a:rPr lang="en-US" dirty="0" smtClean="0">
                <a:latin typeface="+mn-lt"/>
              </a:rPr>
              <a:t>Results</a:t>
            </a:r>
          </a:p>
          <a:p>
            <a:pPr marL="177800" indent="-177800" algn="l">
              <a:spcBef>
                <a:spcPts val="800"/>
              </a:spcBef>
              <a:buClr>
                <a:schemeClr val="accent2"/>
              </a:buClr>
              <a:buSzPct val="100000"/>
              <a:buFont typeface="Arial"/>
              <a:buChar char="•"/>
            </a:pPr>
            <a:r>
              <a:rPr lang="en-US" dirty="0" smtClean="0">
                <a:latin typeface="+mn-lt"/>
              </a:rPr>
              <a:t>Authors</a:t>
            </a:r>
          </a:p>
          <a:p>
            <a:pPr marL="177800" indent="-177800" algn="l">
              <a:spcBef>
                <a:spcPts val="800"/>
              </a:spcBef>
              <a:buClr>
                <a:schemeClr val="accent2"/>
              </a:buClr>
              <a:buSzPct val="100000"/>
              <a:buFont typeface="Arial"/>
              <a:buChar char="•"/>
            </a:pPr>
            <a:r>
              <a:rPr lang="en-US" dirty="0" smtClean="0">
                <a:latin typeface="+mn-lt"/>
              </a:rPr>
              <a:t>Trial Centres</a:t>
            </a:r>
          </a:p>
          <a:p>
            <a:pPr marL="177800" indent="-177800" algn="l">
              <a:spcBef>
                <a:spcPts val="800"/>
              </a:spcBef>
              <a:buClr>
                <a:schemeClr val="accent2"/>
              </a:buClr>
              <a:buSzPct val="100000"/>
              <a:buFont typeface="Arial"/>
              <a:buChar char="•"/>
            </a:pPr>
            <a:r>
              <a:rPr lang="en-US" dirty="0" smtClean="0">
                <a:latin typeface="+mn-lt"/>
              </a:rPr>
              <a:t>Trial History Table</a:t>
            </a:r>
          </a:p>
          <a:p>
            <a:pPr marL="177800" indent="-177800" algn="l">
              <a:spcBef>
                <a:spcPts val="800"/>
              </a:spcBef>
              <a:buClr>
                <a:schemeClr val="accent2"/>
              </a:buClr>
              <a:buSzPct val="100000"/>
              <a:buFont typeface="Arial"/>
              <a:buChar char="•"/>
            </a:pPr>
            <a:r>
              <a:rPr lang="en-US" dirty="0" smtClean="0">
                <a:latin typeface="+mn-lt"/>
              </a:rPr>
              <a:t>Reference section</a:t>
            </a:r>
          </a:p>
        </p:txBody>
      </p:sp>
    </p:spTree>
    <p:extLst>
      <p:ext uri="{BB962C8B-B14F-4D97-AF65-F5344CB8AC3E}">
        <p14:creationId xmlns:p14="http://schemas.microsoft.com/office/powerpoint/2010/main" val="74071744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Profile record includes:</a:t>
            </a:r>
            <a:endParaRPr lang="en-US" dirty="0"/>
          </a:p>
        </p:txBody>
      </p:sp>
      <p:pic>
        <p:nvPicPr>
          <p:cNvPr id="4" name="Content Placeholder 3" descr="Lidocaine/articaine - AdisInsight - Google Chrome"/>
          <p:cNvPicPr>
            <a:picLocks noGrp="1" noChangeAspect="1"/>
          </p:cNvPicPr>
          <p:nvPr>
            <p:ph idx="11"/>
          </p:nvPr>
        </p:nvPicPr>
        <p:blipFill rotWithShape="1">
          <a:blip r:embed="rId2" cstate="email">
            <a:extLst>
              <a:ext uri="{28A0092B-C50C-407E-A947-70E740481C1C}">
                <a14:useLocalDpi xmlns:a14="http://schemas.microsoft.com/office/drawing/2010/main" val="0"/>
              </a:ext>
            </a:extLst>
          </a:blip>
          <a:srcRect l="15169" t="10706" r="15226" b="8889"/>
          <a:stretch/>
        </p:blipFill>
        <p:spPr>
          <a:xfrm>
            <a:off x="4503761" y="1364776"/>
            <a:ext cx="4367284" cy="2715905"/>
          </a:xfrm>
          <a:ln>
            <a:solidFill>
              <a:schemeClr val="tx2"/>
            </a:solidFill>
          </a:ln>
        </p:spPr>
      </p:pic>
      <p:pic>
        <p:nvPicPr>
          <p:cNvPr id="5" name="Picture 4" descr="Lidocaine/articaine - AdisInsight - Google Chrome"/>
          <p:cNvPicPr>
            <a:picLocks noChangeAspect="1"/>
          </p:cNvPicPr>
          <p:nvPr/>
        </p:nvPicPr>
        <p:blipFill rotWithShape="1">
          <a:blip r:embed="rId3" cstate="email">
            <a:extLst>
              <a:ext uri="{28A0092B-C50C-407E-A947-70E740481C1C}">
                <a14:useLocalDpi xmlns:a14="http://schemas.microsoft.com/office/drawing/2010/main" val="0"/>
              </a:ext>
            </a:extLst>
          </a:blip>
          <a:srcRect l="5721" t="22751" r="32923" b="29385"/>
          <a:stretch/>
        </p:blipFill>
        <p:spPr>
          <a:xfrm>
            <a:off x="4558352" y="4176217"/>
            <a:ext cx="4299046" cy="2366720"/>
          </a:xfrm>
          <a:prstGeom prst="rect">
            <a:avLst/>
          </a:prstGeom>
          <a:ln>
            <a:solidFill>
              <a:schemeClr val="tx2"/>
            </a:solidFill>
          </a:ln>
        </p:spPr>
      </p:pic>
      <p:sp>
        <p:nvSpPr>
          <p:cNvPr id="6" name="TextBox 5"/>
          <p:cNvSpPr txBox="1"/>
          <p:nvPr/>
        </p:nvSpPr>
        <p:spPr>
          <a:xfrm>
            <a:off x="423081" y="1610436"/>
            <a:ext cx="3780429" cy="4872252"/>
          </a:xfrm>
          <a:prstGeom prst="rect">
            <a:avLst/>
          </a:prstGeom>
          <a:noFill/>
        </p:spPr>
        <p:txBody>
          <a:bodyPr wrap="square" lIns="0" tIns="0" rIns="0" bIns="0" rtlCol="0">
            <a:noAutofit/>
          </a:bodyPr>
          <a:lstStyle/>
          <a:p>
            <a:pPr marL="177800" indent="-177800" algn="l">
              <a:spcBef>
                <a:spcPts val="800"/>
              </a:spcBef>
              <a:buClr>
                <a:schemeClr val="accent2"/>
              </a:buClr>
              <a:buSzPct val="100000"/>
              <a:buFont typeface="Arial"/>
              <a:buChar char="•"/>
            </a:pPr>
            <a:r>
              <a:rPr lang="en-US" dirty="0" smtClean="0">
                <a:latin typeface="+mn-lt"/>
              </a:rPr>
              <a:t>Drug Name</a:t>
            </a:r>
          </a:p>
          <a:p>
            <a:pPr marL="177800" indent="-177800" algn="l">
              <a:spcBef>
                <a:spcPts val="800"/>
              </a:spcBef>
              <a:buClr>
                <a:schemeClr val="accent2"/>
              </a:buClr>
              <a:buSzPct val="100000"/>
              <a:buFont typeface="Arial"/>
              <a:buChar char="•"/>
            </a:pPr>
            <a:r>
              <a:rPr lang="en-US" dirty="0" smtClean="0">
                <a:latin typeface="+mn-lt"/>
              </a:rPr>
              <a:t>Number of cases</a:t>
            </a:r>
          </a:p>
          <a:p>
            <a:pPr marL="177800" indent="-177800" algn="l">
              <a:spcBef>
                <a:spcPts val="800"/>
              </a:spcBef>
              <a:buClr>
                <a:schemeClr val="accent2"/>
              </a:buClr>
              <a:buSzPct val="100000"/>
              <a:buFont typeface="Arial"/>
              <a:buChar char="•"/>
            </a:pPr>
            <a:r>
              <a:rPr lang="en-US" dirty="0" smtClean="0">
                <a:latin typeface="+mn-lt"/>
              </a:rPr>
              <a:t>Narrative Summary</a:t>
            </a:r>
          </a:p>
          <a:p>
            <a:pPr marL="177800" indent="-177800" algn="l">
              <a:spcBef>
                <a:spcPts val="800"/>
              </a:spcBef>
              <a:buClr>
                <a:schemeClr val="accent2"/>
              </a:buClr>
              <a:buSzPct val="100000"/>
              <a:buFont typeface="Arial"/>
              <a:buChar char="•"/>
            </a:pPr>
            <a:r>
              <a:rPr lang="en-US" dirty="0" smtClean="0">
                <a:latin typeface="+mn-lt"/>
              </a:rPr>
              <a:t>Author Comments</a:t>
            </a:r>
          </a:p>
          <a:p>
            <a:pPr marL="177800" indent="-177800" algn="l">
              <a:spcBef>
                <a:spcPts val="800"/>
              </a:spcBef>
              <a:buClr>
                <a:schemeClr val="accent2"/>
              </a:buClr>
              <a:buSzPct val="100000"/>
              <a:buFont typeface="Arial"/>
              <a:buChar char="•"/>
            </a:pPr>
            <a:r>
              <a:rPr lang="en-US" dirty="0" smtClean="0">
                <a:latin typeface="+mn-lt"/>
              </a:rPr>
              <a:t>Country and Language</a:t>
            </a:r>
          </a:p>
          <a:p>
            <a:pPr marL="177800" indent="-177800" algn="l">
              <a:spcBef>
                <a:spcPts val="800"/>
              </a:spcBef>
              <a:buClr>
                <a:schemeClr val="accent2"/>
              </a:buClr>
              <a:buSzPct val="100000"/>
              <a:buFont typeface="Arial"/>
              <a:buChar char="•"/>
            </a:pPr>
            <a:r>
              <a:rPr lang="en-US" dirty="0" smtClean="0">
                <a:latin typeface="+mn-lt"/>
              </a:rPr>
              <a:t>Descriptors</a:t>
            </a:r>
          </a:p>
          <a:p>
            <a:pPr marL="177800" indent="-177800" algn="l">
              <a:spcBef>
                <a:spcPts val="800"/>
              </a:spcBef>
              <a:buClr>
                <a:schemeClr val="accent2"/>
              </a:buClr>
              <a:buSzPct val="100000"/>
              <a:buFont typeface="Arial"/>
              <a:buChar char="•"/>
            </a:pPr>
            <a:r>
              <a:rPr lang="en-US" dirty="0" smtClean="0">
                <a:latin typeface="+mn-lt"/>
              </a:rPr>
              <a:t>Related Drugs</a:t>
            </a:r>
          </a:p>
          <a:p>
            <a:pPr marL="177800" indent="-177800" algn="l">
              <a:spcBef>
                <a:spcPts val="800"/>
              </a:spcBef>
              <a:buClr>
                <a:schemeClr val="accent2"/>
              </a:buClr>
              <a:buSzPct val="100000"/>
              <a:buFont typeface="Arial"/>
              <a:buChar char="•"/>
            </a:pPr>
            <a:r>
              <a:rPr lang="en-US" dirty="0" smtClean="0">
                <a:latin typeface="+mn-lt"/>
              </a:rPr>
              <a:t>Reference Section</a:t>
            </a:r>
          </a:p>
        </p:txBody>
      </p:sp>
    </p:spTree>
    <p:extLst>
      <p:ext uri="{BB962C8B-B14F-4D97-AF65-F5344CB8AC3E}">
        <p14:creationId xmlns:p14="http://schemas.microsoft.com/office/powerpoint/2010/main" val="3022277934"/>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 Profile record includes:</a:t>
            </a:r>
            <a:endParaRPr lang="en-US" dirty="0"/>
          </a:p>
        </p:txBody>
      </p:sp>
      <p:pic>
        <p:nvPicPr>
          <p:cNvPr id="4" name="Content Placeholder 3" descr="Search Results - AdisInsight - Google Chrome"/>
          <p:cNvPicPr>
            <a:picLocks noGrp="1" noChangeAspect="1"/>
          </p:cNvPicPr>
          <p:nvPr>
            <p:ph idx="11"/>
          </p:nvPr>
        </p:nvPicPr>
        <p:blipFill rotWithShape="1">
          <a:blip r:embed="rId2" cstate="email">
            <a:extLst>
              <a:ext uri="{28A0092B-C50C-407E-A947-70E740481C1C}">
                <a14:useLocalDpi xmlns:a14="http://schemas.microsoft.com/office/drawing/2010/main" val="0"/>
              </a:ext>
            </a:extLst>
          </a:blip>
          <a:srcRect l="25056" t="38283"/>
          <a:stretch/>
        </p:blipFill>
        <p:spPr>
          <a:xfrm>
            <a:off x="3441291" y="1610436"/>
            <a:ext cx="5020321" cy="2060812"/>
          </a:xfrm>
          <a:ln>
            <a:solidFill>
              <a:schemeClr val="tx2"/>
            </a:solidFill>
          </a:ln>
        </p:spPr>
      </p:pic>
      <p:sp>
        <p:nvSpPr>
          <p:cNvPr id="5" name="TextBox 4"/>
          <p:cNvSpPr txBox="1"/>
          <p:nvPr/>
        </p:nvSpPr>
        <p:spPr>
          <a:xfrm>
            <a:off x="423081" y="1610436"/>
            <a:ext cx="3316405" cy="4872252"/>
          </a:xfrm>
          <a:prstGeom prst="rect">
            <a:avLst/>
          </a:prstGeom>
          <a:noFill/>
        </p:spPr>
        <p:txBody>
          <a:bodyPr wrap="square" lIns="0" tIns="0" rIns="0" bIns="0" rtlCol="0">
            <a:noAutofit/>
          </a:bodyPr>
          <a:lstStyle/>
          <a:p>
            <a:pPr marL="177800" indent="-177800" algn="l">
              <a:spcBef>
                <a:spcPts val="800"/>
              </a:spcBef>
              <a:buClr>
                <a:schemeClr val="accent2"/>
              </a:buClr>
              <a:buSzPct val="100000"/>
              <a:buFont typeface="Arial"/>
              <a:buChar char="•"/>
            </a:pPr>
            <a:r>
              <a:rPr lang="en-US" dirty="0" smtClean="0">
                <a:latin typeface="+mn-lt"/>
              </a:rPr>
              <a:t>Type of Agreement</a:t>
            </a:r>
          </a:p>
          <a:p>
            <a:pPr marL="177800" indent="-177800" algn="l">
              <a:spcBef>
                <a:spcPts val="800"/>
              </a:spcBef>
              <a:buClr>
                <a:schemeClr val="accent2"/>
              </a:buClr>
              <a:buSzPct val="100000"/>
              <a:buFont typeface="Arial"/>
              <a:buChar char="•"/>
            </a:pPr>
            <a:r>
              <a:rPr lang="en-US" dirty="0" smtClean="0">
                <a:latin typeface="+mn-lt"/>
              </a:rPr>
              <a:t>Date of Agreement</a:t>
            </a:r>
          </a:p>
          <a:p>
            <a:pPr marL="177800" indent="-177800" algn="l">
              <a:spcBef>
                <a:spcPts val="800"/>
              </a:spcBef>
              <a:buClr>
                <a:schemeClr val="accent2"/>
              </a:buClr>
              <a:buSzPct val="100000"/>
              <a:buFont typeface="Arial"/>
              <a:buChar char="•"/>
            </a:pPr>
            <a:r>
              <a:rPr lang="en-US" dirty="0" smtClean="0">
                <a:latin typeface="+mn-lt"/>
              </a:rPr>
              <a:t>Organizations involved</a:t>
            </a:r>
          </a:p>
          <a:p>
            <a:pPr marL="177800" indent="-177800" algn="l">
              <a:spcBef>
                <a:spcPts val="800"/>
              </a:spcBef>
              <a:buClr>
                <a:schemeClr val="accent2"/>
              </a:buClr>
              <a:buSzPct val="100000"/>
              <a:buFont typeface="Arial"/>
              <a:buChar char="•"/>
            </a:pPr>
            <a:r>
              <a:rPr lang="en-US" dirty="0" smtClean="0">
                <a:latin typeface="+mn-lt"/>
              </a:rPr>
              <a:t>Drugs/Indications included</a:t>
            </a:r>
          </a:p>
          <a:p>
            <a:pPr marL="177800" indent="-177800" algn="l">
              <a:spcBef>
                <a:spcPts val="800"/>
              </a:spcBef>
              <a:buClr>
                <a:schemeClr val="accent2"/>
              </a:buClr>
              <a:buSzPct val="100000"/>
              <a:buFont typeface="Arial"/>
              <a:buChar char="•"/>
            </a:pPr>
            <a:r>
              <a:rPr lang="en-US" dirty="0" smtClean="0">
                <a:latin typeface="+mn-lt"/>
              </a:rPr>
              <a:t>Narrative about the deal</a:t>
            </a:r>
          </a:p>
        </p:txBody>
      </p:sp>
    </p:spTree>
    <p:extLst>
      <p:ext uri="{BB962C8B-B14F-4D97-AF65-F5344CB8AC3E}">
        <p14:creationId xmlns:p14="http://schemas.microsoft.com/office/powerpoint/2010/main" val="154042990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Structure Search</a:t>
            </a:r>
            <a:endParaRPr lang="en-US" dirty="0"/>
          </a:p>
        </p:txBody>
      </p:sp>
      <p:pic>
        <p:nvPicPr>
          <p:cNvPr id="5" name="Picture 4" descr="Home - AdisInsight - Google Chrome"/>
          <p:cNvPicPr>
            <a:picLocks noChangeAspect="1"/>
          </p:cNvPicPr>
          <p:nvPr/>
        </p:nvPicPr>
        <p:blipFill rotWithShape="1">
          <a:blip r:embed="rId2" cstate="email">
            <a:extLst>
              <a:ext uri="{28A0092B-C50C-407E-A947-70E740481C1C}">
                <a14:useLocalDpi xmlns:a14="http://schemas.microsoft.com/office/drawing/2010/main" val="0"/>
              </a:ext>
            </a:extLst>
          </a:blip>
          <a:srcRect l="8507" t="12223" r="9105" b="12069"/>
          <a:stretch/>
        </p:blipFill>
        <p:spPr>
          <a:xfrm>
            <a:off x="777922" y="1351126"/>
            <a:ext cx="5759355" cy="2556236"/>
          </a:xfrm>
          <a:prstGeom prst="rect">
            <a:avLst/>
          </a:prstGeom>
          <a:ln w="9525">
            <a:solidFill>
              <a:schemeClr val="tx1"/>
            </a:solidFill>
          </a:ln>
        </p:spPr>
      </p:pic>
      <p:sp>
        <p:nvSpPr>
          <p:cNvPr id="8" name="Rectangle 7"/>
          <p:cNvSpPr/>
          <p:nvPr/>
        </p:nvSpPr>
        <p:spPr bwMode="auto">
          <a:xfrm>
            <a:off x="4462818" y="1651377"/>
            <a:ext cx="968991" cy="627799"/>
          </a:xfrm>
          <a:prstGeom prst="rect">
            <a:avLst/>
          </a:prstGeom>
          <a:noFill/>
          <a:ln w="762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9" name="TextBox 8"/>
          <p:cNvSpPr txBox="1"/>
          <p:nvPr/>
        </p:nvSpPr>
        <p:spPr>
          <a:xfrm>
            <a:off x="777923" y="4380931"/>
            <a:ext cx="7929349" cy="1883391"/>
          </a:xfrm>
          <a:prstGeom prst="rect">
            <a:avLst/>
          </a:prstGeom>
          <a:noFill/>
        </p:spPr>
        <p:txBody>
          <a:bodyPr wrap="square" lIns="0" tIns="0" rIns="0" bIns="0" rtlCol="0">
            <a:noAutofit/>
          </a:bodyPr>
          <a:lstStyle/>
          <a:p>
            <a:pPr marL="177800" indent="-177800" algn="l">
              <a:spcBef>
                <a:spcPts val="800"/>
              </a:spcBef>
              <a:buClr>
                <a:schemeClr val="accent2"/>
              </a:buClr>
              <a:buSzPct val="100000"/>
              <a:buFont typeface="Arial"/>
              <a:buChar char="•"/>
            </a:pPr>
            <a:r>
              <a:rPr lang="en-US" dirty="0" smtClean="0">
                <a:latin typeface="+mn-lt"/>
              </a:rPr>
              <a:t>From the home page, select the ‘STRUCTURE SEARCH’ link found to the right of the search bar</a:t>
            </a:r>
          </a:p>
        </p:txBody>
      </p:sp>
    </p:spTree>
    <p:extLst>
      <p:ext uri="{BB962C8B-B14F-4D97-AF65-F5344CB8AC3E}">
        <p14:creationId xmlns:p14="http://schemas.microsoft.com/office/powerpoint/2010/main" val="42417308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Structure Search</a:t>
            </a:r>
          </a:p>
        </p:txBody>
      </p:sp>
      <p:pic>
        <p:nvPicPr>
          <p:cNvPr id="9" name="Content Placeholder 8" descr="Structure Search - AdisInsight - Google Chrome"/>
          <p:cNvPicPr>
            <a:picLocks noGrp="1" noChangeAspect="1"/>
          </p:cNvPicPr>
          <p:nvPr>
            <p:ph idx="11"/>
          </p:nvPr>
        </p:nvPicPr>
        <p:blipFill rotWithShape="1">
          <a:blip r:embed="rId2" cstate="print">
            <a:extLst>
              <a:ext uri="{28A0092B-C50C-407E-A947-70E740481C1C}">
                <a14:useLocalDpi xmlns:a14="http://schemas.microsoft.com/office/drawing/2010/main" val="0"/>
              </a:ext>
            </a:extLst>
          </a:blip>
          <a:srcRect l="7919" t="8134" r="5240" b="9251"/>
          <a:stretch/>
        </p:blipFill>
        <p:spPr>
          <a:xfrm>
            <a:off x="450376" y="1378425"/>
            <a:ext cx="7697338" cy="3534770"/>
          </a:xfrm>
          <a:ln w="9525">
            <a:solidFill>
              <a:schemeClr val="tx1"/>
            </a:solidFill>
          </a:ln>
        </p:spPr>
      </p:pic>
      <p:sp>
        <p:nvSpPr>
          <p:cNvPr id="10" name="TextBox 9"/>
          <p:cNvSpPr txBox="1"/>
          <p:nvPr/>
        </p:nvSpPr>
        <p:spPr>
          <a:xfrm>
            <a:off x="491319" y="5268036"/>
            <a:ext cx="6619165" cy="1037230"/>
          </a:xfrm>
          <a:prstGeom prst="rect">
            <a:avLst/>
          </a:prstGeom>
          <a:noFill/>
        </p:spPr>
        <p:txBody>
          <a:bodyPr wrap="square" lIns="0" tIns="0" rIns="0" bIns="0" rtlCol="0">
            <a:noAutofit/>
          </a:bodyPr>
          <a:lstStyle/>
          <a:p>
            <a:pPr marL="177800" indent="-177800" algn="l">
              <a:spcBef>
                <a:spcPts val="800"/>
              </a:spcBef>
              <a:buClr>
                <a:schemeClr val="accent2"/>
              </a:buClr>
              <a:buSzPct val="100000"/>
              <a:buFont typeface="Arial"/>
              <a:buChar char="•"/>
            </a:pPr>
            <a:r>
              <a:rPr lang="en-US" dirty="0" smtClean="0">
                <a:latin typeface="+mn-lt"/>
              </a:rPr>
              <a:t>Begin drawing the chemical structure you would like to find</a:t>
            </a:r>
          </a:p>
          <a:p>
            <a:pPr marL="177800" indent="-177800" algn="l">
              <a:spcBef>
                <a:spcPts val="800"/>
              </a:spcBef>
              <a:buClr>
                <a:schemeClr val="accent2"/>
              </a:buClr>
              <a:buSzPct val="100000"/>
              <a:buFont typeface="Arial"/>
              <a:buChar char="•"/>
            </a:pPr>
            <a:r>
              <a:rPr lang="en-US" dirty="0" smtClean="0">
                <a:latin typeface="+mn-lt"/>
              </a:rPr>
              <a:t>When you submit, you’ll see the relevant results returned</a:t>
            </a:r>
          </a:p>
        </p:txBody>
      </p:sp>
    </p:spTree>
    <p:extLst>
      <p:ext uri="{BB962C8B-B14F-4D97-AF65-F5344CB8AC3E}">
        <p14:creationId xmlns:p14="http://schemas.microsoft.com/office/powerpoint/2010/main" val="151767737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1"/>
          </p:nvPr>
        </p:nvSpPr>
        <p:spPr>
          <a:xfrm>
            <a:off x="539552" y="1637731"/>
            <a:ext cx="5206155" cy="4257576"/>
          </a:xfrm>
        </p:spPr>
        <p:txBody>
          <a:bodyPr/>
          <a:lstStyle/>
          <a:p>
            <a:r>
              <a:rPr lang="en-US" dirty="0" smtClean="0">
                <a:hlinkClick r:id="rId2" action="ppaction://hlinksldjump"/>
              </a:rPr>
              <a:t>Registering an account on AdisInsight</a:t>
            </a:r>
            <a:endParaRPr lang="en-US" dirty="0"/>
          </a:p>
          <a:p>
            <a:r>
              <a:rPr lang="en-US" dirty="0" smtClean="0">
                <a:hlinkClick r:id="rId3" action="ppaction://hlinksldjump"/>
              </a:rPr>
              <a:t>Log </a:t>
            </a:r>
            <a:r>
              <a:rPr lang="en-US" dirty="0">
                <a:hlinkClick r:id="rId3" action="ppaction://hlinksldjump"/>
              </a:rPr>
              <a:t>In</a:t>
            </a:r>
            <a:endParaRPr lang="en-US" dirty="0"/>
          </a:p>
          <a:p>
            <a:r>
              <a:rPr lang="en-US" dirty="0" smtClean="0">
                <a:hlinkClick r:id="rId4" action="ppaction://hlinksldjump"/>
              </a:rPr>
              <a:t>AdisInsight </a:t>
            </a:r>
            <a:r>
              <a:rPr lang="en-US" dirty="0">
                <a:hlinkClick r:id="rId4" action="ppaction://hlinksldjump"/>
              </a:rPr>
              <a:t>Subscription Access</a:t>
            </a:r>
            <a:endParaRPr lang="en-US" dirty="0"/>
          </a:p>
          <a:p>
            <a:r>
              <a:rPr lang="en-US" dirty="0" smtClean="0">
                <a:hlinkClick r:id="rId5" action="ppaction://hlinksldjump"/>
              </a:rPr>
              <a:t>Basic Search</a:t>
            </a:r>
            <a:endParaRPr lang="en-US" dirty="0"/>
          </a:p>
          <a:p>
            <a:r>
              <a:rPr lang="en-US" dirty="0">
                <a:hlinkClick r:id="rId6" action="ppaction://hlinksldjump"/>
              </a:rPr>
              <a:t>Advanced Search</a:t>
            </a:r>
            <a:endParaRPr lang="en-US" dirty="0"/>
          </a:p>
          <a:p>
            <a:r>
              <a:rPr lang="en-US" dirty="0" smtClean="0">
                <a:hlinkClick r:id="rId7" action="ppaction://hlinksldjump"/>
              </a:rPr>
              <a:t>Refine Your Search</a:t>
            </a:r>
            <a:endParaRPr lang="en-US" dirty="0" smtClean="0">
              <a:hlinkClick r:id="rId8" action="ppaction://hlinksldjump"/>
            </a:endParaRPr>
          </a:p>
          <a:p>
            <a:r>
              <a:rPr lang="en-US" dirty="0" smtClean="0">
                <a:hlinkClick r:id="rId8" action="ppaction://hlinksldjump"/>
              </a:rPr>
              <a:t>Viewing </a:t>
            </a:r>
            <a:r>
              <a:rPr lang="en-US" dirty="0">
                <a:hlinkClick r:id="rId8" action="ppaction://hlinksldjump"/>
              </a:rPr>
              <a:t>a </a:t>
            </a:r>
            <a:r>
              <a:rPr lang="en-US" dirty="0" smtClean="0">
                <a:hlinkClick r:id="rId8" action="ppaction://hlinksldjump"/>
              </a:rPr>
              <a:t>DRUG </a:t>
            </a:r>
            <a:r>
              <a:rPr lang="en-US" dirty="0">
                <a:hlinkClick r:id="rId8" action="ppaction://hlinksldjump"/>
              </a:rPr>
              <a:t>Profile Record</a:t>
            </a:r>
            <a:endParaRPr lang="en-US" dirty="0"/>
          </a:p>
          <a:p>
            <a:r>
              <a:rPr lang="en-US" dirty="0">
                <a:hlinkClick r:id="rId9" action="ppaction://hlinksldjump"/>
              </a:rPr>
              <a:t>Viewing a </a:t>
            </a:r>
            <a:r>
              <a:rPr lang="en-US" dirty="0" smtClean="0">
                <a:hlinkClick r:id="rId9" action="ppaction://hlinksldjump"/>
              </a:rPr>
              <a:t>TRIAL </a:t>
            </a:r>
            <a:r>
              <a:rPr lang="en-US" dirty="0">
                <a:hlinkClick r:id="rId9" action="ppaction://hlinksldjump"/>
              </a:rPr>
              <a:t>Profile Record</a:t>
            </a:r>
            <a:endParaRPr lang="en-US" dirty="0"/>
          </a:p>
          <a:p>
            <a:r>
              <a:rPr lang="en-US" dirty="0">
                <a:hlinkClick r:id="rId10" action="ppaction://hlinksldjump"/>
              </a:rPr>
              <a:t>Viewing a </a:t>
            </a:r>
            <a:r>
              <a:rPr lang="en-US" dirty="0" smtClean="0">
                <a:hlinkClick r:id="rId10" action="ppaction://hlinksldjump"/>
              </a:rPr>
              <a:t>SAFETY </a:t>
            </a:r>
            <a:r>
              <a:rPr lang="en-US" dirty="0">
                <a:hlinkClick r:id="rId10" action="ppaction://hlinksldjump"/>
              </a:rPr>
              <a:t>Profile Record</a:t>
            </a:r>
            <a:endParaRPr lang="en-US" dirty="0"/>
          </a:p>
          <a:p>
            <a:r>
              <a:rPr lang="en-US" dirty="0">
                <a:hlinkClick r:id="rId11" action="ppaction://hlinksldjump"/>
              </a:rPr>
              <a:t>Viewing a </a:t>
            </a:r>
            <a:r>
              <a:rPr lang="en-US" dirty="0" smtClean="0">
                <a:hlinkClick r:id="rId11" action="ppaction://hlinksldjump"/>
              </a:rPr>
              <a:t>DEAL </a:t>
            </a:r>
            <a:r>
              <a:rPr lang="en-US" dirty="0">
                <a:hlinkClick r:id="rId11" action="ppaction://hlinksldjump"/>
              </a:rPr>
              <a:t>Profile Record</a:t>
            </a:r>
            <a:endParaRPr lang="en-US" dirty="0"/>
          </a:p>
          <a:p>
            <a:r>
              <a:rPr lang="en-US" dirty="0" smtClean="0">
                <a:hlinkClick r:id="rId12" action="ppaction://hlinksldjump"/>
              </a:rPr>
              <a:t>Chemical </a:t>
            </a:r>
            <a:r>
              <a:rPr lang="en-US" dirty="0">
                <a:hlinkClick r:id="rId12" action="ppaction://hlinksldjump"/>
              </a:rPr>
              <a:t>Structure </a:t>
            </a:r>
            <a:r>
              <a:rPr lang="en-US" dirty="0" smtClean="0">
                <a:hlinkClick r:id="rId12" action="ppaction://hlinksldjump"/>
              </a:rPr>
              <a:t>Search</a:t>
            </a:r>
            <a:endParaRPr lang="en-US" dirty="0"/>
          </a:p>
        </p:txBody>
      </p:sp>
      <p:sp>
        <p:nvSpPr>
          <p:cNvPr id="4" name="Content Placeholder 2"/>
          <p:cNvSpPr txBox="1">
            <a:spLocks/>
          </p:cNvSpPr>
          <p:nvPr/>
        </p:nvSpPr>
        <p:spPr bwMode="auto">
          <a:xfrm>
            <a:off x="4554269" y="1626358"/>
            <a:ext cx="5206155" cy="346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177800" indent="-177800" algn="l" rtl="0" eaLnBrk="1" fontAlgn="base" hangingPunct="1">
              <a:lnSpc>
                <a:spcPts val="2200"/>
              </a:lnSpc>
              <a:spcBef>
                <a:spcPts val="900"/>
              </a:spcBef>
              <a:spcAft>
                <a:spcPct val="0"/>
              </a:spcAft>
              <a:buClr>
                <a:srgbClr val="005BB9"/>
              </a:buClr>
              <a:buSzPct val="100000"/>
              <a:buFont typeface="Arial" charset="0"/>
              <a:buChar char="•"/>
              <a:defRPr lang="de-DE" sz="1800">
                <a:solidFill>
                  <a:schemeClr val="tx2"/>
                </a:solidFill>
                <a:latin typeface="Calibri"/>
                <a:ea typeface="ヒラギノ角ゴ Pro W3" pitchFamily="-65" charset="-128"/>
                <a:cs typeface="ヒラギノ角ゴ Pro W3" pitchFamily="-65" charset="-128"/>
              </a:defRPr>
            </a:lvl1pPr>
            <a:lvl2pPr marL="371475" indent="-179388" algn="l" rtl="0" eaLnBrk="1" fontAlgn="base" hangingPunct="1">
              <a:lnSpc>
                <a:spcPts val="2200"/>
              </a:lnSpc>
              <a:spcBef>
                <a:spcPts val="900"/>
              </a:spcBef>
              <a:spcAft>
                <a:spcPct val="0"/>
              </a:spcAft>
              <a:buClr>
                <a:srgbClr val="005BB9"/>
              </a:buClr>
              <a:buSzPct val="100000"/>
              <a:buFont typeface="Arial" charset="0"/>
              <a:buChar char="•"/>
              <a:defRPr lang="de-DE" sz="1800">
                <a:solidFill>
                  <a:schemeClr val="tx2"/>
                </a:solidFill>
                <a:latin typeface="Calibri"/>
                <a:ea typeface="ヒラギノ角ゴ Pro W3" charset="-128"/>
                <a:cs typeface="ヒラギノ角ゴ Pro W3" charset="0"/>
              </a:defRPr>
            </a:lvl2pPr>
            <a:lvl3pPr marL="563563" indent="-190500" algn="l" rtl="0" eaLnBrk="1" fontAlgn="base" hangingPunct="1">
              <a:lnSpc>
                <a:spcPts val="2200"/>
              </a:lnSpc>
              <a:spcBef>
                <a:spcPts val="900"/>
              </a:spcBef>
              <a:spcAft>
                <a:spcPct val="0"/>
              </a:spcAft>
              <a:buClr>
                <a:srgbClr val="005BB9"/>
              </a:buClr>
              <a:buSzPct val="100000"/>
              <a:buFont typeface="Arial" charset="0"/>
              <a:buChar char="•"/>
              <a:defRPr lang="de-DE" sz="1800">
                <a:solidFill>
                  <a:schemeClr val="tx2"/>
                </a:solidFill>
                <a:latin typeface="Calibri"/>
                <a:ea typeface="ＭＳ Ｐゴシック" charset="0"/>
                <a:cs typeface="Geneva" charset="-128"/>
              </a:defRPr>
            </a:lvl3pPr>
            <a:lvl4pPr marL="760413" indent="-195263" algn="l" rtl="0" eaLnBrk="1" fontAlgn="base" hangingPunct="1">
              <a:lnSpc>
                <a:spcPts val="2200"/>
              </a:lnSpc>
              <a:spcBef>
                <a:spcPts val="900"/>
              </a:spcBef>
              <a:spcAft>
                <a:spcPct val="0"/>
              </a:spcAft>
              <a:buClr>
                <a:srgbClr val="005BB9"/>
              </a:buClr>
              <a:buSzPct val="100000"/>
              <a:buFont typeface="Arial" charset="0"/>
              <a:buChar char="•"/>
              <a:defRPr lang="de-DE" sz="1800">
                <a:solidFill>
                  <a:schemeClr val="tx2"/>
                </a:solidFill>
                <a:latin typeface="Calibri"/>
                <a:ea typeface="Geneva" charset="-128"/>
                <a:cs typeface="Geneva" charset="0"/>
              </a:defRPr>
            </a:lvl4pPr>
            <a:lvl5pPr marL="941388" indent="-174625" algn="l" rtl="0" eaLnBrk="1" fontAlgn="base" hangingPunct="1">
              <a:lnSpc>
                <a:spcPts val="2200"/>
              </a:lnSpc>
              <a:spcBef>
                <a:spcPts val="900"/>
              </a:spcBef>
              <a:spcAft>
                <a:spcPct val="0"/>
              </a:spcAft>
              <a:buClr>
                <a:srgbClr val="005BB9"/>
              </a:buClr>
              <a:buSzPct val="100000"/>
              <a:buFont typeface="Arial" charset="0"/>
              <a:buChar char="•"/>
              <a:defRPr lang="de-DE" sz="1800">
                <a:solidFill>
                  <a:schemeClr val="tx2"/>
                </a:solidFill>
                <a:latin typeface="Calibri"/>
                <a:ea typeface="Geneva" charset="-128"/>
                <a:cs typeface="Geneva" charset="0"/>
              </a:defRPr>
            </a:lvl5pPr>
            <a:lvl6pPr marL="13985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6pPr>
            <a:lvl7pPr marL="18557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7pPr>
            <a:lvl8pPr marL="23129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8pPr>
            <a:lvl9pPr marL="27701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9pPr>
          </a:lstStyle>
          <a:p>
            <a:r>
              <a:rPr lang="en-US" dirty="0">
                <a:hlinkClick r:id="rId13" action="ppaction://hlinksldjump"/>
              </a:rPr>
              <a:t>Exporting Data</a:t>
            </a:r>
            <a:endParaRPr lang="en-US" dirty="0"/>
          </a:p>
          <a:p>
            <a:r>
              <a:rPr lang="en-US" kern="0" dirty="0" smtClean="0">
                <a:hlinkClick r:id="rId14" action="ppaction://hlinksldjump"/>
              </a:rPr>
              <a:t>Exporting Results (CSV)</a:t>
            </a:r>
            <a:endParaRPr lang="en-US" kern="0" dirty="0" smtClean="0"/>
          </a:p>
          <a:p>
            <a:r>
              <a:rPr lang="en-US" kern="0" dirty="0" smtClean="0">
                <a:hlinkClick r:id="rId15" action="ppaction://hlinksldjump"/>
              </a:rPr>
              <a:t>Exporting Data Table</a:t>
            </a:r>
            <a:endParaRPr lang="en-US" kern="0" dirty="0" smtClean="0"/>
          </a:p>
          <a:p>
            <a:r>
              <a:rPr lang="en-US" kern="0" dirty="0" smtClean="0">
                <a:hlinkClick r:id="rId16" action="ppaction://hlinksldjump"/>
              </a:rPr>
              <a:t>Export BizInt</a:t>
            </a:r>
            <a:endParaRPr lang="en-US" kern="0" dirty="0" smtClean="0"/>
          </a:p>
          <a:p>
            <a:r>
              <a:rPr lang="en-US" kern="0" dirty="0" smtClean="0">
                <a:hlinkClick r:id="rId17" action="ppaction://hlinksldjump"/>
              </a:rPr>
              <a:t>How to use BizInt Charting Tool</a:t>
            </a:r>
            <a:endParaRPr lang="en-US" kern="0" dirty="0" smtClean="0"/>
          </a:p>
          <a:p>
            <a:r>
              <a:rPr lang="en-US" kern="0" dirty="0" smtClean="0">
                <a:hlinkClick r:id="rId18" action="ppaction://hlinksldjump"/>
              </a:rPr>
              <a:t>Saving Searches</a:t>
            </a:r>
            <a:endParaRPr lang="en-US" kern="0" dirty="0" smtClean="0"/>
          </a:p>
          <a:p>
            <a:r>
              <a:rPr lang="en-US" kern="0" dirty="0" smtClean="0">
                <a:hlinkClick r:id="rId19" action="ppaction://hlinksldjump"/>
              </a:rPr>
              <a:t>Setting up Email Alerts</a:t>
            </a:r>
            <a:endParaRPr lang="en-US" kern="0" dirty="0" smtClean="0"/>
          </a:p>
          <a:p>
            <a:r>
              <a:rPr lang="en-US" kern="0" dirty="0" smtClean="0">
                <a:hlinkClick r:id="rId20" action="ppaction://hlinksldjump"/>
              </a:rPr>
              <a:t>How to provide Feedback</a:t>
            </a:r>
            <a:endParaRPr lang="en-US" kern="0" dirty="0" smtClean="0"/>
          </a:p>
          <a:p>
            <a:r>
              <a:rPr lang="en-US" kern="0" dirty="0" smtClean="0">
                <a:hlinkClick r:id="rId21" action="ppaction://hlinksldjump"/>
              </a:rPr>
              <a:t>Who to contact</a:t>
            </a:r>
            <a:endParaRPr lang="en-US" kern="0" dirty="0" smtClean="0"/>
          </a:p>
        </p:txBody>
      </p:sp>
    </p:spTree>
    <p:extLst>
      <p:ext uri="{BB962C8B-B14F-4D97-AF65-F5344CB8AC3E}">
        <p14:creationId xmlns:p14="http://schemas.microsoft.com/office/powerpoint/2010/main" val="13400579"/>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Structure Search</a:t>
            </a:r>
          </a:p>
        </p:txBody>
      </p:sp>
      <p:pic>
        <p:nvPicPr>
          <p:cNvPr id="4" name="Content Placeholder 3" descr="Search Results - AdisInsight - Google Chrome"/>
          <p:cNvPicPr>
            <a:picLocks noGrp="1" noChangeAspect="1"/>
          </p:cNvPicPr>
          <p:nvPr>
            <p:ph idx="11"/>
          </p:nvPr>
        </p:nvPicPr>
        <p:blipFill rotWithShape="1">
          <a:blip r:embed="rId2" cstate="email">
            <a:extLst>
              <a:ext uri="{28A0092B-C50C-407E-A947-70E740481C1C}">
                <a14:useLocalDpi xmlns:a14="http://schemas.microsoft.com/office/drawing/2010/main" val="0"/>
              </a:ext>
            </a:extLst>
          </a:blip>
          <a:srcRect l="6094" t="7929" r="-1094" b="10174"/>
          <a:stretch/>
        </p:blipFill>
        <p:spPr>
          <a:xfrm>
            <a:off x="368489" y="1364776"/>
            <a:ext cx="8297839" cy="3452884"/>
          </a:xfrm>
          <a:ln w="9525">
            <a:solidFill>
              <a:schemeClr val="tx1"/>
            </a:solidFill>
          </a:ln>
        </p:spPr>
      </p:pic>
      <p:sp>
        <p:nvSpPr>
          <p:cNvPr id="5" name="Rectangle 4"/>
          <p:cNvSpPr/>
          <p:nvPr/>
        </p:nvSpPr>
        <p:spPr bwMode="auto">
          <a:xfrm>
            <a:off x="2347415" y="1746914"/>
            <a:ext cx="1569492" cy="218364"/>
          </a:xfrm>
          <a:prstGeom prst="rect">
            <a:avLst/>
          </a:prstGeom>
          <a:noFill/>
          <a:ln w="57150" cap="flat" cmpd="sng" algn="ctr">
            <a:solidFill>
              <a:srgbClr val="F7601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6" name="TextBox 5"/>
          <p:cNvSpPr txBox="1"/>
          <p:nvPr/>
        </p:nvSpPr>
        <p:spPr>
          <a:xfrm>
            <a:off x="368491" y="5022376"/>
            <a:ext cx="8297838" cy="1310186"/>
          </a:xfrm>
          <a:prstGeom prst="rect">
            <a:avLst/>
          </a:prstGeom>
          <a:noFill/>
        </p:spPr>
        <p:txBody>
          <a:bodyPr wrap="square" lIns="0" tIns="0" rIns="0" bIns="0" rtlCol="0">
            <a:noAutofit/>
          </a:bodyPr>
          <a:lstStyle/>
          <a:p>
            <a:pPr marL="177800" indent="-177800" algn="l">
              <a:spcBef>
                <a:spcPts val="800"/>
              </a:spcBef>
              <a:buClr>
                <a:schemeClr val="accent2"/>
              </a:buClr>
              <a:buSzPct val="100000"/>
              <a:buFont typeface="Arial"/>
              <a:buChar char="•"/>
            </a:pPr>
            <a:r>
              <a:rPr lang="en-US" dirty="0" smtClean="0">
                <a:latin typeface="+mn-lt"/>
              </a:rPr>
              <a:t>The relevant results for your Structure search will appear on the results page</a:t>
            </a:r>
          </a:p>
          <a:p>
            <a:pPr marL="177800" indent="-177800" algn="l">
              <a:spcBef>
                <a:spcPts val="800"/>
              </a:spcBef>
              <a:buClr>
                <a:schemeClr val="accent2"/>
              </a:buClr>
              <a:buSzPct val="100000"/>
              <a:buFont typeface="Arial"/>
              <a:buChar char="•"/>
            </a:pPr>
            <a:r>
              <a:rPr lang="en-US" dirty="0" smtClean="0">
                <a:latin typeface="+mn-lt"/>
              </a:rPr>
              <a:t>Click the drug name to access the profile</a:t>
            </a:r>
          </a:p>
          <a:p>
            <a:pPr marL="177800" indent="-177800" algn="l">
              <a:spcBef>
                <a:spcPts val="800"/>
              </a:spcBef>
              <a:buClr>
                <a:schemeClr val="accent2"/>
              </a:buClr>
              <a:buSzPct val="100000"/>
              <a:buFont typeface="Arial"/>
              <a:buChar char="•"/>
            </a:pPr>
            <a:r>
              <a:rPr lang="en-US" dirty="0" smtClean="0">
                <a:latin typeface="+mn-lt"/>
              </a:rPr>
              <a:t>The chemical structure is immediately available in the upper right corner of the profile OR the </a:t>
            </a:r>
            <a:r>
              <a:rPr lang="en-US" dirty="0" err="1" smtClean="0">
                <a:latin typeface="+mn-lt"/>
              </a:rPr>
              <a:t>png</a:t>
            </a:r>
            <a:r>
              <a:rPr lang="en-US" dirty="0" smtClean="0">
                <a:latin typeface="+mn-lt"/>
              </a:rPr>
              <a:t> and </a:t>
            </a:r>
            <a:r>
              <a:rPr lang="en-US" dirty="0" err="1" smtClean="0">
                <a:latin typeface="+mn-lt"/>
              </a:rPr>
              <a:t>mol</a:t>
            </a:r>
            <a:r>
              <a:rPr lang="en-US" dirty="0" smtClean="0">
                <a:latin typeface="+mn-lt"/>
              </a:rPr>
              <a:t> files are available to download in the DRUG PROPERTIES &amp; CHEMICAL SYNOPSIS section</a:t>
            </a:r>
          </a:p>
          <a:p>
            <a:pPr algn="l">
              <a:spcBef>
                <a:spcPts val="800"/>
              </a:spcBef>
              <a:buClr>
                <a:schemeClr val="accent2"/>
              </a:buClr>
              <a:buSzPct val="100000"/>
            </a:pPr>
            <a:endParaRPr lang="en-US" dirty="0" smtClean="0">
              <a:latin typeface="+mn-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6249" y="1609157"/>
            <a:ext cx="6019800" cy="3257550"/>
          </a:xfrm>
          <a:prstGeom prst="rect">
            <a:avLst/>
          </a:prstGeom>
          <a:ln w="38100">
            <a:solidFill>
              <a:schemeClr val="accent6"/>
            </a:solidFill>
          </a:ln>
        </p:spPr>
      </p:pic>
      <p:sp>
        <p:nvSpPr>
          <p:cNvPr id="10" name="Oval 9"/>
          <p:cNvSpPr/>
          <p:nvPr/>
        </p:nvSpPr>
        <p:spPr bwMode="auto">
          <a:xfrm>
            <a:off x="6619165" y="2784144"/>
            <a:ext cx="914400" cy="736978"/>
          </a:xfrm>
          <a:prstGeom prst="ellipse">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22726987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Exporting Data</a:t>
            </a:r>
            <a:endParaRPr lang="en-US" dirty="0"/>
          </a:p>
        </p:txBody>
      </p:sp>
      <p:pic>
        <p:nvPicPr>
          <p:cNvPr id="9" name="Picture 8" descr="Search Results - AdisInsight - Google Chrome"/>
          <p:cNvPicPr>
            <a:picLocks noChangeAspect="1"/>
          </p:cNvPicPr>
          <p:nvPr/>
        </p:nvPicPr>
        <p:blipFill rotWithShape="1">
          <a:blip r:embed="rId3" cstate="email">
            <a:extLst>
              <a:ext uri="{28A0092B-C50C-407E-A947-70E740481C1C}">
                <a14:useLocalDpi xmlns:a14="http://schemas.microsoft.com/office/drawing/2010/main" val="0"/>
              </a:ext>
            </a:extLst>
          </a:blip>
          <a:srcRect l="5224" t="11290" r="4030" b="2726"/>
          <a:stretch/>
        </p:blipFill>
        <p:spPr>
          <a:xfrm>
            <a:off x="518614" y="2260456"/>
            <a:ext cx="7833815" cy="4235879"/>
          </a:xfrm>
          <a:prstGeom prst="rect">
            <a:avLst/>
          </a:prstGeom>
          <a:ln w="9525">
            <a:solidFill>
              <a:schemeClr val="tx1"/>
            </a:solidFill>
          </a:ln>
        </p:spPr>
      </p:pic>
      <p:sp>
        <p:nvSpPr>
          <p:cNvPr id="8" name="Rectangle 7"/>
          <p:cNvSpPr/>
          <p:nvPr/>
        </p:nvSpPr>
        <p:spPr bwMode="auto">
          <a:xfrm>
            <a:off x="6318913" y="2674960"/>
            <a:ext cx="1760562" cy="1285800"/>
          </a:xfrm>
          <a:prstGeom prst="rect">
            <a:avLst/>
          </a:prstGeom>
          <a:noFill/>
          <a:ln w="57150" cap="flat" cmpd="sng" algn="ctr">
            <a:solidFill>
              <a:srgbClr val="EE7D1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10" name="TextBox 9"/>
          <p:cNvSpPr txBox="1"/>
          <p:nvPr/>
        </p:nvSpPr>
        <p:spPr>
          <a:xfrm>
            <a:off x="464024" y="1323833"/>
            <a:ext cx="7942997" cy="936623"/>
          </a:xfrm>
          <a:prstGeom prst="rect">
            <a:avLst/>
          </a:prstGeom>
          <a:noFill/>
        </p:spPr>
        <p:txBody>
          <a:bodyPr wrap="square" lIns="0" tIns="0" rIns="0" bIns="0" rtlCol="0">
            <a:noAutofit/>
          </a:bodyPr>
          <a:lstStyle/>
          <a:p>
            <a:pPr marL="177800" indent="-177800" algn="l">
              <a:spcBef>
                <a:spcPts val="800"/>
              </a:spcBef>
              <a:buClr>
                <a:schemeClr val="accent2"/>
              </a:buClr>
              <a:buSzPct val="100000"/>
              <a:buFont typeface="Arial"/>
              <a:buChar char="•"/>
            </a:pPr>
            <a:r>
              <a:rPr lang="en-US" dirty="0" smtClean="0">
                <a:latin typeface="+mn-lt"/>
              </a:rPr>
              <a:t>The next 7 slides illustrate how users can export content from AdisInsight</a:t>
            </a:r>
          </a:p>
          <a:p>
            <a:pPr marL="177800" indent="-177800" algn="l">
              <a:spcBef>
                <a:spcPts val="800"/>
              </a:spcBef>
              <a:buClr>
                <a:schemeClr val="accent2"/>
              </a:buClr>
              <a:buSzPct val="100000"/>
              <a:buFont typeface="Arial"/>
              <a:buChar char="•"/>
            </a:pPr>
            <a:r>
              <a:rPr lang="en-US" dirty="0" smtClean="0">
                <a:latin typeface="+mn-lt"/>
              </a:rPr>
              <a:t>To export data, select EXPORT in right hand corner and select which format you would like to use</a:t>
            </a:r>
          </a:p>
        </p:txBody>
      </p:sp>
    </p:spTree>
    <p:extLst>
      <p:ext uri="{BB962C8B-B14F-4D97-AF65-F5344CB8AC3E}">
        <p14:creationId xmlns:p14="http://schemas.microsoft.com/office/powerpoint/2010/main" val="3749689415"/>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Exporting Data – Exporting Results (CSV)</a:t>
            </a:r>
            <a:endParaRPr lang="en-US" dirty="0"/>
          </a:p>
        </p:txBody>
      </p:sp>
      <p:pic>
        <p:nvPicPr>
          <p:cNvPr id="4" name="Content Placeholder 3" descr="Search Results - AdisInsight - Google Chrome"/>
          <p:cNvPicPr>
            <a:picLocks noGrp="1" noChangeAspect="1"/>
          </p:cNvPicPr>
          <p:nvPr>
            <p:ph idx="11"/>
          </p:nvPr>
        </p:nvPicPr>
        <p:blipFill rotWithShape="1">
          <a:blip r:embed="rId2" cstate="email">
            <a:extLst>
              <a:ext uri="{28A0092B-C50C-407E-A947-70E740481C1C}">
                <a14:useLocalDpi xmlns:a14="http://schemas.microsoft.com/office/drawing/2010/main" val="0"/>
              </a:ext>
            </a:extLst>
          </a:blip>
          <a:srcRect l="4149" t="11027" r="9129" b="-2479"/>
          <a:stretch/>
        </p:blipFill>
        <p:spPr>
          <a:xfrm>
            <a:off x="982639" y="1294449"/>
            <a:ext cx="6800578" cy="4002252"/>
          </a:xfrm>
          <a:ln w="9525">
            <a:solidFill>
              <a:schemeClr val="tx1"/>
            </a:solidFill>
          </a:ln>
        </p:spPr>
      </p:pic>
      <p:sp>
        <p:nvSpPr>
          <p:cNvPr id="6" name="TextBox 5"/>
          <p:cNvSpPr txBox="1"/>
          <p:nvPr/>
        </p:nvSpPr>
        <p:spPr>
          <a:xfrm>
            <a:off x="477672" y="5445457"/>
            <a:ext cx="8202304" cy="1146413"/>
          </a:xfrm>
          <a:prstGeom prst="rect">
            <a:avLst/>
          </a:prstGeom>
          <a:noFill/>
        </p:spPr>
        <p:txBody>
          <a:bodyPr wrap="square" lIns="0" tIns="0" rIns="0" bIns="0" rtlCol="0">
            <a:noAutofit/>
          </a:bodyPr>
          <a:lstStyle/>
          <a:p>
            <a:pPr marL="177800" indent="-177800" algn="l">
              <a:spcBef>
                <a:spcPts val="800"/>
              </a:spcBef>
              <a:buClr>
                <a:schemeClr val="accent2"/>
              </a:buClr>
              <a:buSzPct val="100000"/>
              <a:buFont typeface="Arial"/>
              <a:buChar char="•"/>
            </a:pPr>
            <a:r>
              <a:rPr lang="en-US" dirty="0"/>
              <a:t>Select Exporting Results CSV, and you can immediately export the entire results set for a specific tab  OR the first 50 selected drugs</a:t>
            </a:r>
          </a:p>
          <a:p>
            <a:pPr marL="177800" indent="-177800" algn="l">
              <a:spcBef>
                <a:spcPts val="800"/>
              </a:spcBef>
              <a:buClr>
                <a:schemeClr val="accent2"/>
              </a:buClr>
              <a:buSzPct val="100000"/>
              <a:buFont typeface="Arial"/>
              <a:buChar char="•"/>
            </a:pPr>
            <a:r>
              <a:rPr lang="en-US" dirty="0"/>
              <a:t>Click Options to select which Key drug properties you want to export OR choose to export the detailed development status information</a:t>
            </a:r>
          </a:p>
        </p:txBody>
      </p:sp>
      <p:sp>
        <p:nvSpPr>
          <p:cNvPr id="7" name="Rectangle 6"/>
          <p:cNvSpPr/>
          <p:nvPr/>
        </p:nvSpPr>
        <p:spPr bwMode="auto">
          <a:xfrm>
            <a:off x="4954137" y="1869743"/>
            <a:ext cx="2852382" cy="368490"/>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8" name="Rectangle 7"/>
          <p:cNvSpPr/>
          <p:nvPr/>
        </p:nvSpPr>
        <p:spPr bwMode="auto">
          <a:xfrm>
            <a:off x="2891052" y="1869743"/>
            <a:ext cx="834788" cy="368490"/>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9" name="Rectangle 8"/>
          <p:cNvSpPr/>
          <p:nvPr/>
        </p:nvSpPr>
        <p:spPr bwMode="auto">
          <a:xfrm>
            <a:off x="2891052" y="2300785"/>
            <a:ext cx="1926608" cy="278642"/>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10" name="Rectangle 9"/>
          <p:cNvSpPr/>
          <p:nvPr/>
        </p:nvSpPr>
        <p:spPr bwMode="auto">
          <a:xfrm>
            <a:off x="2931996" y="4800600"/>
            <a:ext cx="1926608" cy="278642"/>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50305467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Exporting Data – Exporting </a:t>
            </a:r>
            <a:r>
              <a:rPr lang="en-US" dirty="0" smtClean="0"/>
              <a:t>Data Table</a:t>
            </a:r>
            <a:endParaRPr lang="en-US" dirty="0"/>
          </a:p>
        </p:txBody>
      </p:sp>
      <p:pic>
        <p:nvPicPr>
          <p:cNvPr id="4" name="Content Placeholder 3" descr="Search Results - AdisInsight - Google Chrome"/>
          <p:cNvPicPr>
            <a:picLocks noGrp="1" noChangeAspect="1"/>
          </p:cNvPicPr>
          <p:nvPr>
            <p:ph idx="11"/>
          </p:nvPr>
        </p:nvPicPr>
        <p:blipFill rotWithShape="1">
          <a:blip r:embed="rId2" cstate="email">
            <a:extLst>
              <a:ext uri="{28A0092B-C50C-407E-A947-70E740481C1C}">
                <a14:useLocalDpi xmlns:a14="http://schemas.microsoft.com/office/drawing/2010/main" val="0"/>
              </a:ext>
            </a:extLst>
          </a:blip>
          <a:srcRect l="18157" t="17552" r="8928" b="7879"/>
          <a:stretch/>
        </p:blipFill>
        <p:spPr>
          <a:xfrm>
            <a:off x="1146413" y="1340933"/>
            <a:ext cx="6387152" cy="3793186"/>
          </a:xfrm>
          <a:ln w="9525">
            <a:solidFill>
              <a:schemeClr val="tx1"/>
            </a:solidFill>
          </a:ln>
        </p:spPr>
      </p:pic>
      <p:sp>
        <p:nvSpPr>
          <p:cNvPr id="5" name="TextBox 4"/>
          <p:cNvSpPr txBox="1"/>
          <p:nvPr/>
        </p:nvSpPr>
        <p:spPr>
          <a:xfrm>
            <a:off x="436728" y="5322627"/>
            <a:ext cx="8352430" cy="859809"/>
          </a:xfrm>
          <a:prstGeom prst="rect">
            <a:avLst/>
          </a:prstGeom>
          <a:noFill/>
        </p:spPr>
        <p:txBody>
          <a:bodyPr wrap="square" lIns="0" tIns="0" rIns="0" bIns="0" rtlCol="0">
            <a:noAutofit/>
          </a:bodyPr>
          <a:lstStyle/>
          <a:p>
            <a:pPr marL="177800" indent="-177800" algn="l">
              <a:spcBef>
                <a:spcPts val="800"/>
              </a:spcBef>
              <a:buClr>
                <a:schemeClr val="accent2"/>
              </a:buClr>
              <a:buSzPct val="100000"/>
              <a:buFont typeface="Arial"/>
              <a:buChar char="•"/>
            </a:pPr>
            <a:r>
              <a:rPr lang="en-US" dirty="0"/>
              <a:t>Select </a:t>
            </a:r>
            <a:r>
              <a:rPr lang="en-US" dirty="0" smtClean="0"/>
              <a:t>Export Data, </a:t>
            </a:r>
            <a:r>
              <a:rPr lang="en-US" dirty="0"/>
              <a:t>and you can </a:t>
            </a:r>
            <a:r>
              <a:rPr lang="en-US" dirty="0" smtClean="0"/>
              <a:t>choose to create a data table grouped by a single or multiple parameter</a:t>
            </a:r>
          </a:p>
          <a:p>
            <a:pPr marL="177800" indent="-177800" algn="l">
              <a:spcBef>
                <a:spcPts val="800"/>
              </a:spcBef>
              <a:buClr>
                <a:schemeClr val="accent2"/>
              </a:buClr>
              <a:buSzPct val="100000"/>
              <a:buFont typeface="Arial"/>
              <a:buChar char="•"/>
            </a:pPr>
            <a:r>
              <a:rPr lang="en-US" dirty="0" smtClean="0"/>
              <a:t>Once you click ‘View Results’ you can drill down to view the profiles for a specific parameter OR you can export into a CSV file</a:t>
            </a:r>
          </a:p>
          <a:p>
            <a:pPr marL="177800" indent="-177800" algn="l">
              <a:spcBef>
                <a:spcPts val="800"/>
              </a:spcBef>
              <a:buClr>
                <a:schemeClr val="accent2"/>
              </a:buClr>
              <a:buSzPct val="100000"/>
              <a:buFont typeface="Arial"/>
              <a:buChar char="•"/>
            </a:pPr>
            <a:endParaRPr lang="en-US" dirty="0" smtClean="0"/>
          </a:p>
          <a:p>
            <a:pPr marL="177800" indent="-177800" algn="l">
              <a:spcBef>
                <a:spcPts val="800"/>
              </a:spcBef>
              <a:buClr>
                <a:schemeClr val="accent2"/>
              </a:buClr>
              <a:buSzPct val="100000"/>
              <a:buFont typeface="Arial"/>
              <a:buChar char="•"/>
            </a:pPr>
            <a:endParaRPr lang="en-US" dirty="0" smtClean="0">
              <a:latin typeface="+mn-lt"/>
            </a:endParaRPr>
          </a:p>
        </p:txBody>
      </p:sp>
      <p:sp>
        <p:nvSpPr>
          <p:cNvPr id="6" name="Rectangle 5"/>
          <p:cNvSpPr/>
          <p:nvPr/>
        </p:nvSpPr>
        <p:spPr bwMode="auto">
          <a:xfrm>
            <a:off x="2156346" y="2232729"/>
            <a:ext cx="2456597" cy="338554"/>
          </a:xfrm>
          <a:prstGeom prst="rect">
            <a:avLst/>
          </a:prstGeom>
          <a:noFill/>
          <a:ln w="57150" cap="flat" cmpd="sng" algn="ctr">
            <a:solidFill>
              <a:srgbClr val="EE7D1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accent6"/>
              </a:solidFill>
              <a:effectLst/>
              <a:latin typeface="Arial" charset="0"/>
            </a:endParaRPr>
          </a:p>
        </p:txBody>
      </p:sp>
      <p:sp>
        <p:nvSpPr>
          <p:cNvPr id="7" name="Rectangle 6"/>
          <p:cNvSpPr/>
          <p:nvPr/>
        </p:nvSpPr>
        <p:spPr bwMode="auto">
          <a:xfrm>
            <a:off x="5254388" y="2402006"/>
            <a:ext cx="846162" cy="475398"/>
          </a:xfrm>
          <a:prstGeom prst="rect">
            <a:avLst/>
          </a:prstGeom>
          <a:noFill/>
          <a:ln w="57150" cap="flat" cmpd="sng" algn="ctr">
            <a:solidFill>
              <a:srgbClr val="EE7D1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8" name="Rectangle 7"/>
          <p:cNvSpPr/>
          <p:nvPr/>
        </p:nvSpPr>
        <p:spPr bwMode="auto">
          <a:xfrm>
            <a:off x="2251881" y="3549554"/>
            <a:ext cx="2674960" cy="203580"/>
          </a:xfrm>
          <a:prstGeom prst="rect">
            <a:avLst/>
          </a:prstGeom>
          <a:noFill/>
          <a:ln w="57150" cap="flat" cmpd="sng" algn="ctr">
            <a:solidFill>
              <a:srgbClr val="EE7D1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3959947681"/>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Exporting Data – </a:t>
            </a:r>
            <a:r>
              <a:rPr lang="en-US" dirty="0" smtClean="0"/>
              <a:t>Export BizInt</a:t>
            </a:r>
            <a:endParaRPr lang="en-US" dirty="0"/>
          </a:p>
        </p:txBody>
      </p:sp>
      <p:pic>
        <p:nvPicPr>
          <p:cNvPr id="4" name="Content Placeholder 3" descr="Search Results - AdisInsight - Google Chrome"/>
          <p:cNvPicPr>
            <a:picLocks noGrp="1" noChangeAspect="1"/>
          </p:cNvPicPr>
          <p:nvPr>
            <p:ph idx="11"/>
          </p:nvPr>
        </p:nvPicPr>
        <p:blipFill rotWithShape="1">
          <a:blip r:embed="rId2" cstate="email">
            <a:extLst>
              <a:ext uri="{28A0092B-C50C-407E-A947-70E740481C1C}">
                <a14:useLocalDpi xmlns:a14="http://schemas.microsoft.com/office/drawing/2010/main" val="0"/>
              </a:ext>
            </a:extLst>
          </a:blip>
          <a:srcRect l="3323" t="10901" r="3987" b="2733"/>
          <a:stretch/>
        </p:blipFill>
        <p:spPr>
          <a:xfrm>
            <a:off x="682387" y="2879678"/>
            <a:ext cx="7615451" cy="2811437"/>
          </a:xfrm>
          <a:ln w="9525">
            <a:solidFill>
              <a:schemeClr val="bg2">
                <a:lumMod val="10000"/>
              </a:schemeClr>
            </a:solidFill>
          </a:ln>
        </p:spPr>
      </p:pic>
      <p:sp>
        <p:nvSpPr>
          <p:cNvPr id="5" name="TextBox 4"/>
          <p:cNvSpPr txBox="1"/>
          <p:nvPr/>
        </p:nvSpPr>
        <p:spPr>
          <a:xfrm>
            <a:off x="682387" y="1555845"/>
            <a:ext cx="7710985" cy="1323833"/>
          </a:xfrm>
          <a:prstGeom prst="rect">
            <a:avLst/>
          </a:prstGeom>
          <a:noFill/>
        </p:spPr>
        <p:txBody>
          <a:bodyPr wrap="square" lIns="0" tIns="0" rIns="0" bIns="0" rtlCol="0">
            <a:noAutofit/>
          </a:bodyPr>
          <a:lstStyle/>
          <a:p>
            <a:pPr marL="177800" indent="-177800" algn="l">
              <a:spcBef>
                <a:spcPts val="800"/>
              </a:spcBef>
              <a:buClr>
                <a:schemeClr val="accent2"/>
              </a:buClr>
              <a:buSzPct val="100000"/>
              <a:buFont typeface="Arial"/>
              <a:buChar char="•"/>
            </a:pPr>
            <a:r>
              <a:rPr lang="en-US" sz="1800" dirty="0" smtClean="0">
                <a:latin typeface="+mn-lt"/>
              </a:rPr>
              <a:t>The BizInt Charting Tool provides report templates users can select from </a:t>
            </a:r>
          </a:p>
          <a:p>
            <a:pPr marL="177800" indent="-177800" algn="l">
              <a:spcBef>
                <a:spcPts val="800"/>
              </a:spcBef>
              <a:buClr>
                <a:schemeClr val="accent2"/>
              </a:buClr>
              <a:buSzPct val="100000"/>
              <a:buFont typeface="Arial"/>
              <a:buChar char="•"/>
            </a:pPr>
            <a:r>
              <a:rPr lang="en-US" sz="1800" dirty="0" smtClean="0">
                <a:latin typeface="+mn-lt"/>
              </a:rPr>
              <a:t>Select Export Results (BizInt) and choose Export all or selected 50 drugs to BizInt</a:t>
            </a:r>
          </a:p>
        </p:txBody>
      </p:sp>
    </p:spTree>
    <p:extLst>
      <p:ext uri="{BB962C8B-B14F-4D97-AF65-F5344CB8AC3E}">
        <p14:creationId xmlns:p14="http://schemas.microsoft.com/office/powerpoint/2010/main" val="82810421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BizInt Charting Tool</a:t>
            </a:r>
            <a:endParaRPr lang="en-US" dirty="0"/>
          </a:p>
        </p:txBody>
      </p:sp>
      <p:sp>
        <p:nvSpPr>
          <p:cNvPr id="3" name="Content Placeholder 2"/>
          <p:cNvSpPr>
            <a:spLocks noGrp="1"/>
          </p:cNvSpPr>
          <p:nvPr>
            <p:ph idx="11"/>
          </p:nvPr>
        </p:nvSpPr>
        <p:spPr>
          <a:xfrm>
            <a:off x="539552" y="1439863"/>
            <a:ext cx="7993062" cy="1683153"/>
          </a:xfrm>
        </p:spPr>
        <p:txBody>
          <a:bodyPr/>
          <a:lstStyle/>
          <a:p>
            <a:r>
              <a:rPr lang="en-US" dirty="0"/>
              <a:t>Through AdisInsight, you are able to download and </a:t>
            </a:r>
            <a:r>
              <a:rPr lang="en-US" dirty="0" smtClean="0"/>
              <a:t>utilize </a:t>
            </a:r>
            <a:r>
              <a:rPr lang="en-US" dirty="0"/>
              <a:t>the BizInt Web </a:t>
            </a:r>
            <a:r>
              <a:rPr lang="en-US" dirty="0" smtClean="0"/>
              <a:t>Charts software </a:t>
            </a:r>
            <a:r>
              <a:rPr lang="en-US" dirty="0"/>
              <a:t>to </a:t>
            </a:r>
            <a:r>
              <a:rPr lang="en-US" dirty="0" smtClean="0"/>
              <a:t>analyze </a:t>
            </a:r>
            <a:r>
              <a:rPr lang="en-US" dirty="0"/>
              <a:t>your information. BizIntWeb Charts presents data in tables </a:t>
            </a:r>
            <a:r>
              <a:rPr lang="en-US" dirty="0" smtClean="0"/>
              <a:t>–also </a:t>
            </a:r>
            <a:r>
              <a:rPr lang="en-US" dirty="0"/>
              <a:t>called charts ‐, a format that assists rapid analysis and informed </a:t>
            </a:r>
            <a:r>
              <a:rPr lang="en-US" dirty="0" smtClean="0"/>
              <a:t>decision-making</a:t>
            </a:r>
            <a:r>
              <a:rPr lang="en-US" dirty="0"/>
              <a:t>. You can change the format of a chart, add your own data to it, save </a:t>
            </a:r>
            <a:r>
              <a:rPr lang="en-US" dirty="0" smtClean="0"/>
              <a:t>and print </a:t>
            </a:r>
            <a:r>
              <a:rPr lang="en-US" dirty="0"/>
              <a:t>it. You can also update a chart to incorporate data that has changed since </a:t>
            </a:r>
            <a:r>
              <a:rPr lang="en-US" dirty="0" smtClean="0"/>
              <a:t>you created </a:t>
            </a:r>
            <a:r>
              <a:rPr lang="en-US" dirty="0"/>
              <a:t>the chart.</a:t>
            </a:r>
          </a:p>
        </p:txBody>
      </p:sp>
      <p:pic>
        <p:nvPicPr>
          <p:cNvPr id="5" name="Picture 4" descr="Search Results - AdisInsight - Google Chrome"/>
          <p:cNvPicPr>
            <a:picLocks noChangeAspect="1"/>
          </p:cNvPicPr>
          <p:nvPr/>
        </p:nvPicPr>
        <p:blipFill rotWithShape="1">
          <a:blip r:embed="rId3" cstate="email">
            <a:extLst>
              <a:ext uri="{28A0092B-C50C-407E-A947-70E740481C1C}">
                <a14:useLocalDpi xmlns:a14="http://schemas.microsoft.com/office/drawing/2010/main" val="0"/>
              </a:ext>
            </a:extLst>
          </a:blip>
          <a:srcRect l="28806" t="13035" r="11194" b="37927"/>
          <a:stretch/>
        </p:blipFill>
        <p:spPr>
          <a:xfrm>
            <a:off x="709683" y="3316405"/>
            <a:ext cx="4876802" cy="2402007"/>
          </a:xfrm>
          <a:prstGeom prst="rect">
            <a:avLst/>
          </a:prstGeom>
          <a:ln w="9525">
            <a:solidFill>
              <a:schemeClr val="tx2"/>
            </a:solidFill>
          </a:ln>
        </p:spPr>
      </p:pic>
      <p:sp>
        <p:nvSpPr>
          <p:cNvPr id="7" name="TextBox 6"/>
          <p:cNvSpPr txBox="1"/>
          <p:nvPr/>
        </p:nvSpPr>
        <p:spPr>
          <a:xfrm>
            <a:off x="5745707" y="3316405"/>
            <a:ext cx="3084394" cy="3220873"/>
          </a:xfrm>
          <a:prstGeom prst="rect">
            <a:avLst/>
          </a:prstGeom>
          <a:noFill/>
        </p:spPr>
        <p:txBody>
          <a:bodyPr wrap="square" lIns="0" tIns="0" rIns="0" bIns="0" rtlCol="0">
            <a:noAutofit/>
          </a:bodyPr>
          <a:lstStyle/>
          <a:p>
            <a:pPr algn="l">
              <a:spcBef>
                <a:spcPts val="800"/>
              </a:spcBef>
              <a:buClr>
                <a:schemeClr val="accent2"/>
              </a:buClr>
              <a:buSzPct val="100000"/>
            </a:pPr>
            <a:r>
              <a:rPr lang="en-US" b="1" dirty="0" smtClean="0">
                <a:latin typeface="+mn-lt"/>
              </a:rPr>
              <a:t>Download BizInt from Results page</a:t>
            </a:r>
          </a:p>
          <a:p>
            <a:pPr marL="177800" indent="-177800" algn="l">
              <a:spcBef>
                <a:spcPts val="800"/>
              </a:spcBef>
              <a:buClr>
                <a:schemeClr val="accent2"/>
              </a:buClr>
              <a:buSzPct val="100000"/>
              <a:buFont typeface="Arial"/>
              <a:buChar char="•"/>
            </a:pPr>
            <a:r>
              <a:rPr lang="en-US" dirty="0" smtClean="0">
                <a:latin typeface="+mn-lt"/>
              </a:rPr>
              <a:t>Select Export Results(BizInt)</a:t>
            </a:r>
          </a:p>
          <a:p>
            <a:pPr marL="177800" indent="-177800" algn="l">
              <a:spcBef>
                <a:spcPts val="800"/>
              </a:spcBef>
              <a:buClr>
                <a:schemeClr val="accent2"/>
              </a:buClr>
              <a:buSzPct val="100000"/>
              <a:buFont typeface="Arial"/>
              <a:buChar char="•"/>
            </a:pPr>
            <a:r>
              <a:rPr lang="en-US" dirty="0" smtClean="0">
                <a:latin typeface="+mn-lt"/>
              </a:rPr>
              <a:t>Select BizInt export options</a:t>
            </a:r>
          </a:p>
          <a:p>
            <a:pPr marL="177800" indent="-177800" algn="l">
              <a:spcBef>
                <a:spcPts val="800"/>
              </a:spcBef>
              <a:buClr>
                <a:schemeClr val="accent2"/>
              </a:buClr>
              <a:buSzPct val="100000"/>
              <a:buFont typeface="Arial"/>
              <a:buChar char="•"/>
            </a:pPr>
            <a:r>
              <a:rPr lang="en-US" dirty="0" smtClean="0">
                <a:latin typeface="+mn-lt"/>
              </a:rPr>
              <a:t>‘Download BizInt setup’</a:t>
            </a:r>
            <a:endParaRPr lang="en-US" dirty="0">
              <a:latin typeface="+mn-lt"/>
            </a:endParaRPr>
          </a:p>
          <a:p>
            <a:pPr marL="177800" indent="-177800" algn="l">
              <a:spcBef>
                <a:spcPts val="800"/>
              </a:spcBef>
              <a:buClr>
                <a:schemeClr val="accent2"/>
              </a:buClr>
              <a:buSzPct val="100000"/>
              <a:buFont typeface="Arial"/>
              <a:buChar char="•"/>
            </a:pPr>
            <a:r>
              <a:rPr lang="en-US" dirty="0" smtClean="0">
                <a:latin typeface="+mn-lt"/>
              </a:rPr>
              <a:t>Select AdisWebCharts.exe file</a:t>
            </a:r>
          </a:p>
          <a:p>
            <a:pPr marL="177800" indent="-177800" algn="l">
              <a:spcBef>
                <a:spcPts val="800"/>
              </a:spcBef>
              <a:buClr>
                <a:schemeClr val="accent2"/>
              </a:buClr>
              <a:buSzPct val="100000"/>
              <a:buFont typeface="Arial"/>
              <a:buChar char="•"/>
            </a:pPr>
            <a:r>
              <a:rPr lang="en-US" dirty="0" smtClean="0">
                <a:latin typeface="+mn-lt"/>
              </a:rPr>
              <a:t>Follow Install Wizard instructions</a:t>
            </a:r>
          </a:p>
        </p:txBody>
      </p:sp>
      <p:sp>
        <p:nvSpPr>
          <p:cNvPr id="8" name="Rectangle 7"/>
          <p:cNvSpPr/>
          <p:nvPr/>
        </p:nvSpPr>
        <p:spPr bwMode="auto">
          <a:xfrm>
            <a:off x="4394579" y="4312693"/>
            <a:ext cx="1078173" cy="211539"/>
          </a:xfrm>
          <a:prstGeom prst="rect">
            <a:avLst/>
          </a:prstGeom>
          <a:noFill/>
          <a:ln w="57150" cap="flat" cmpd="sng" algn="ctr">
            <a:solidFill>
              <a:srgbClr val="EE7D1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9" name="Rectangle 8"/>
          <p:cNvSpPr/>
          <p:nvPr/>
        </p:nvSpPr>
        <p:spPr bwMode="auto">
          <a:xfrm>
            <a:off x="862083" y="4206923"/>
            <a:ext cx="1078173" cy="211539"/>
          </a:xfrm>
          <a:prstGeom prst="rect">
            <a:avLst/>
          </a:prstGeom>
          <a:noFill/>
          <a:ln w="57150" cap="flat" cmpd="sng" algn="ctr">
            <a:solidFill>
              <a:srgbClr val="EE7D1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10" name="Rectangle 9"/>
          <p:cNvSpPr/>
          <p:nvPr/>
        </p:nvSpPr>
        <p:spPr bwMode="auto">
          <a:xfrm>
            <a:off x="862084" y="5164541"/>
            <a:ext cx="1235122" cy="211539"/>
          </a:xfrm>
          <a:prstGeom prst="rect">
            <a:avLst/>
          </a:prstGeom>
          <a:noFill/>
          <a:ln w="57150" cap="flat" cmpd="sng" algn="ctr">
            <a:solidFill>
              <a:srgbClr val="EE7D1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348453053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BizInt Charting Tool</a:t>
            </a:r>
          </a:p>
        </p:txBody>
      </p:sp>
      <p:pic>
        <p:nvPicPr>
          <p:cNvPr id="9" name="Picture 8" descr="Search Results - AdisInsight - Google Chrome"/>
          <p:cNvPicPr>
            <a:picLocks noChangeAspect="1"/>
          </p:cNvPicPr>
          <p:nvPr/>
        </p:nvPicPr>
        <p:blipFill rotWithShape="1">
          <a:blip r:embed="rId2" cstate="email">
            <a:extLst>
              <a:ext uri="{28A0092B-C50C-407E-A947-70E740481C1C}">
                <a14:useLocalDpi xmlns:a14="http://schemas.microsoft.com/office/drawing/2010/main" val="0"/>
              </a:ext>
            </a:extLst>
          </a:blip>
          <a:srcRect l="25246" t="26117" r="4628" b="38145"/>
          <a:stretch/>
        </p:blipFill>
        <p:spPr>
          <a:xfrm>
            <a:off x="1261948" y="1367108"/>
            <a:ext cx="5738510" cy="1868634"/>
          </a:xfrm>
          <a:prstGeom prst="rect">
            <a:avLst/>
          </a:prstGeom>
          <a:ln w="9525">
            <a:solidFill>
              <a:schemeClr val="tx2"/>
            </a:solidFill>
          </a:ln>
        </p:spPr>
      </p:pic>
      <p:sp>
        <p:nvSpPr>
          <p:cNvPr id="10" name="TextBox 9"/>
          <p:cNvSpPr txBox="1"/>
          <p:nvPr/>
        </p:nvSpPr>
        <p:spPr>
          <a:xfrm>
            <a:off x="1054629" y="3299829"/>
            <a:ext cx="3855492" cy="1078211"/>
          </a:xfrm>
          <a:prstGeom prst="rect">
            <a:avLst/>
          </a:prstGeom>
          <a:noFill/>
        </p:spPr>
        <p:txBody>
          <a:bodyPr wrap="square" lIns="0" tIns="0" rIns="0" bIns="0" rtlCol="0">
            <a:noAutofit/>
          </a:bodyPr>
          <a:lstStyle/>
          <a:p>
            <a:pPr marL="342900" indent="-342900" algn="l">
              <a:spcBef>
                <a:spcPts val="800"/>
              </a:spcBef>
              <a:buClr>
                <a:schemeClr val="accent2"/>
              </a:buClr>
              <a:buSzPct val="100000"/>
              <a:buFont typeface="+mj-lt"/>
              <a:buAutoNum type="arabicPeriod"/>
            </a:pPr>
            <a:r>
              <a:rPr lang="en-US" dirty="0" smtClean="0">
                <a:latin typeface="+mn-lt"/>
              </a:rPr>
              <a:t>Select Export</a:t>
            </a:r>
          </a:p>
          <a:p>
            <a:pPr marL="342900" indent="-342900" algn="l">
              <a:spcBef>
                <a:spcPts val="800"/>
              </a:spcBef>
              <a:buClr>
                <a:schemeClr val="accent2"/>
              </a:buClr>
              <a:buSzPct val="100000"/>
              <a:buFont typeface="+mj-lt"/>
              <a:buAutoNum type="arabicPeriod"/>
            </a:pPr>
            <a:r>
              <a:rPr lang="en-US" dirty="0" smtClean="0">
                <a:latin typeface="+mn-lt"/>
              </a:rPr>
              <a:t>Select Export all drugs to BizInt</a:t>
            </a:r>
          </a:p>
          <a:p>
            <a:pPr marL="342900" indent="-342900" algn="l">
              <a:spcBef>
                <a:spcPts val="800"/>
              </a:spcBef>
              <a:buClr>
                <a:schemeClr val="accent2"/>
              </a:buClr>
              <a:buSzPct val="100000"/>
              <a:buFont typeface="+mj-lt"/>
              <a:buAutoNum type="arabicPeriod"/>
            </a:pPr>
            <a:r>
              <a:rPr lang="en-US" dirty="0" smtClean="0">
                <a:latin typeface="+mn-lt"/>
              </a:rPr>
              <a:t>Open file in lower right-hand corner</a:t>
            </a:r>
          </a:p>
        </p:txBody>
      </p:sp>
      <p:pic>
        <p:nvPicPr>
          <p:cNvPr id="11" name="Picture 10" descr="BizInt Web Charts for AdisInsight Version 3.8.2 [TEST] - [Unsaved1]"/>
          <p:cNvPicPr>
            <a:picLocks noChangeAspect="1"/>
          </p:cNvPicPr>
          <p:nvPr/>
        </p:nvPicPr>
        <p:blipFill rotWithShape="1">
          <a:blip r:embed="rId3" cstate="email">
            <a:extLst>
              <a:ext uri="{28A0092B-C50C-407E-A947-70E740481C1C}">
                <a14:useLocalDpi xmlns:a14="http://schemas.microsoft.com/office/drawing/2010/main" val="0"/>
              </a:ext>
            </a:extLst>
          </a:blip>
          <a:srcRect t="5487" b="18582"/>
          <a:stretch/>
        </p:blipFill>
        <p:spPr>
          <a:xfrm>
            <a:off x="3435698" y="4420704"/>
            <a:ext cx="5380755" cy="2071993"/>
          </a:xfrm>
          <a:prstGeom prst="rect">
            <a:avLst/>
          </a:prstGeom>
          <a:ln>
            <a:solidFill>
              <a:schemeClr val="tx2"/>
            </a:solidFill>
          </a:ln>
        </p:spPr>
      </p:pic>
      <p:pic>
        <p:nvPicPr>
          <p:cNvPr id="15" name="Picture 14" descr="Select Initial Chart Template"/>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14395" y="4605533"/>
            <a:ext cx="2173750" cy="1702334"/>
          </a:xfrm>
          <a:prstGeom prst="rect">
            <a:avLst/>
          </a:prstGeom>
        </p:spPr>
      </p:pic>
      <p:sp>
        <p:nvSpPr>
          <p:cNvPr id="16" name="Rectangle 15"/>
          <p:cNvSpPr/>
          <p:nvPr/>
        </p:nvSpPr>
        <p:spPr bwMode="auto">
          <a:xfrm>
            <a:off x="1201000" y="6007288"/>
            <a:ext cx="491319" cy="211539"/>
          </a:xfrm>
          <a:prstGeom prst="rect">
            <a:avLst/>
          </a:prstGeom>
          <a:noFill/>
          <a:ln w="57150" cap="flat" cmpd="sng" algn="ctr">
            <a:solidFill>
              <a:srgbClr val="EE7D1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18" name="TextBox 17"/>
          <p:cNvSpPr txBox="1"/>
          <p:nvPr/>
        </p:nvSpPr>
        <p:spPr>
          <a:xfrm>
            <a:off x="4667534" y="3441996"/>
            <a:ext cx="4148919" cy="1163537"/>
          </a:xfrm>
          <a:prstGeom prst="rect">
            <a:avLst/>
          </a:prstGeom>
          <a:noFill/>
        </p:spPr>
        <p:txBody>
          <a:bodyPr wrap="square" lIns="0" tIns="0" rIns="0" bIns="0" rtlCol="0">
            <a:noAutofit/>
          </a:bodyPr>
          <a:lstStyle/>
          <a:p>
            <a:pPr algn="l">
              <a:spcBef>
                <a:spcPts val="800"/>
              </a:spcBef>
              <a:buClr>
                <a:schemeClr val="accent2"/>
              </a:buClr>
              <a:buSzPct val="100000"/>
            </a:pPr>
            <a:r>
              <a:rPr lang="en-US" dirty="0" smtClean="0">
                <a:solidFill>
                  <a:schemeClr val="accent2"/>
                </a:solidFill>
                <a:latin typeface="+mn-lt"/>
              </a:rPr>
              <a:t>4. </a:t>
            </a:r>
            <a:r>
              <a:rPr lang="en-US" dirty="0" smtClean="0">
                <a:latin typeface="+mn-lt"/>
              </a:rPr>
              <a:t>Click ‘OK’ to create a new chart</a:t>
            </a:r>
          </a:p>
          <a:p>
            <a:pPr algn="l">
              <a:spcBef>
                <a:spcPts val="800"/>
              </a:spcBef>
              <a:buClr>
                <a:schemeClr val="accent2"/>
              </a:buClr>
              <a:buSzPct val="100000"/>
            </a:pPr>
            <a:r>
              <a:rPr lang="en-US" dirty="0" smtClean="0">
                <a:solidFill>
                  <a:schemeClr val="accent2"/>
                </a:solidFill>
                <a:latin typeface="+mn-lt"/>
              </a:rPr>
              <a:t>5. </a:t>
            </a:r>
            <a:r>
              <a:rPr lang="en-US" dirty="0" smtClean="0">
                <a:latin typeface="+mn-lt"/>
              </a:rPr>
              <a:t>Select a chart template</a:t>
            </a:r>
          </a:p>
        </p:txBody>
      </p:sp>
    </p:spTree>
    <p:extLst>
      <p:ext uri="{BB962C8B-B14F-4D97-AF65-F5344CB8AC3E}">
        <p14:creationId xmlns:p14="http://schemas.microsoft.com/office/powerpoint/2010/main" val="1603177"/>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BizInt Charting Tool – Export files</a:t>
            </a:r>
            <a:endParaRPr lang="en-US" dirty="0"/>
          </a:p>
        </p:txBody>
      </p:sp>
      <p:sp>
        <p:nvSpPr>
          <p:cNvPr id="3" name="Content Placeholder 2"/>
          <p:cNvSpPr>
            <a:spLocks noGrp="1"/>
          </p:cNvSpPr>
          <p:nvPr>
            <p:ph idx="11"/>
          </p:nvPr>
        </p:nvSpPr>
        <p:spPr>
          <a:xfrm>
            <a:off x="539552" y="1439863"/>
            <a:ext cx="7993062" cy="3000821"/>
          </a:xfrm>
        </p:spPr>
        <p:txBody>
          <a:bodyPr/>
          <a:lstStyle/>
          <a:p>
            <a:r>
              <a:rPr lang="en-US" dirty="0" smtClean="0"/>
              <a:t>Once you have created a BizInt Chart, you can export the content to any of the file formats shown below</a:t>
            </a:r>
          </a:p>
          <a:p>
            <a:r>
              <a:rPr lang="en-US" dirty="0" smtClean="0"/>
              <a:t>By selecting, Excel – optimized HTML, you are able to share content with colleagues who may not be familiar with, or have access to, AdisInsight</a:t>
            </a:r>
          </a:p>
          <a:p>
            <a:r>
              <a:rPr lang="en-US" dirty="0" smtClean="0"/>
              <a:t>Follow the instructions and name your file, and open the excel spreadsheet</a:t>
            </a:r>
          </a:p>
          <a:p>
            <a:r>
              <a:rPr lang="en-US" dirty="0" smtClean="0"/>
              <a:t>The excel report allows you to share content with colleagues – the Drug name links directly to the most current profile record for that Drug directly on the AdisInsight platform</a:t>
            </a:r>
          </a:p>
          <a:p>
            <a:endParaRPr lang="en-US" dirty="0"/>
          </a:p>
        </p:txBody>
      </p:sp>
      <p:pic>
        <p:nvPicPr>
          <p:cNvPr id="9" name="Picture 8" descr="Choose Export Forma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4715" y="4120254"/>
            <a:ext cx="2218965" cy="2275499"/>
          </a:xfrm>
          <a:prstGeom prst="rect">
            <a:avLst/>
          </a:prstGeom>
        </p:spPr>
      </p:pic>
      <p:pic>
        <p:nvPicPr>
          <p:cNvPr id="10" name="Picture 9" descr="Microsoft Excel - test"/>
          <p:cNvPicPr>
            <a:picLocks noChangeAspect="1"/>
          </p:cNvPicPr>
          <p:nvPr/>
        </p:nvPicPr>
        <p:blipFill rotWithShape="1">
          <a:blip r:embed="rId3" cstate="email">
            <a:extLst>
              <a:ext uri="{28A0092B-C50C-407E-A947-70E740481C1C}">
                <a14:useLocalDpi xmlns:a14="http://schemas.microsoft.com/office/drawing/2010/main" val="0"/>
              </a:ext>
            </a:extLst>
          </a:blip>
          <a:srcRect t="22207" r="40000" b="5988"/>
          <a:stretch/>
        </p:blipFill>
        <p:spPr>
          <a:xfrm>
            <a:off x="2606723" y="3842336"/>
            <a:ext cx="4394580" cy="2831334"/>
          </a:xfrm>
          <a:prstGeom prst="rect">
            <a:avLst/>
          </a:prstGeom>
          <a:ln>
            <a:solidFill>
              <a:schemeClr val="tx2"/>
            </a:solidFill>
          </a:ln>
        </p:spPr>
      </p:pic>
      <p:pic>
        <p:nvPicPr>
          <p:cNvPr id="11" name="Picture 10" descr="Tafluprost/timolol - AdisInsight - Google Chrome"/>
          <p:cNvPicPr>
            <a:picLocks noChangeAspect="1"/>
          </p:cNvPicPr>
          <p:nvPr/>
        </p:nvPicPr>
        <p:blipFill rotWithShape="1">
          <a:blip r:embed="rId4" cstate="email">
            <a:extLst>
              <a:ext uri="{28A0092B-C50C-407E-A947-70E740481C1C}">
                <a14:useLocalDpi xmlns:a14="http://schemas.microsoft.com/office/drawing/2010/main" val="0"/>
              </a:ext>
            </a:extLst>
          </a:blip>
          <a:srcRect t="11191" r="8665"/>
          <a:stretch/>
        </p:blipFill>
        <p:spPr>
          <a:xfrm>
            <a:off x="5145207" y="3842336"/>
            <a:ext cx="3712191" cy="2949458"/>
          </a:xfrm>
          <a:prstGeom prst="rect">
            <a:avLst/>
          </a:prstGeom>
          <a:ln>
            <a:solidFill>
              <a:schemeClr val="tx2"/>
            </a:solidFill>
          </a:ln>
        </p:spPr>
      </p:pic>
      <p:cxnSp>
        <p:nvCxnSpPr>
          <p:cNvPr id="12" name="Straight Arrow Connector 11"/>
          <p:cNvCxnSpPr/>
          <p:nvPr/>
        </p:nvCxnSpPr>
        <p:spPr bwMode="auto">
          <a:xfrm>
            <a:off x="3493828" y="4490113"/>
            <a:ext cx="2006220" cy="51178"/>
          </a:xfrm>
          <a:prstGeom prst="straightConnector1">
            <a:avLst/>
          </a:prstGeom>
          <a:solidFill>
            <a:srgbClr val="D1DDE9"/>
          </a:solidFill>
          <a:ln w="57150" cap="flat" cmpd="sng" algn="ctr">
            <a:solidFill>
              <a:schemeClr val="accent6"/>
            </a:solidFill>
            <a:prstDash val="solid"/>
            <a:round/>
            <a:headEnd type="none" w="med" len="med"/>
            <a:tailEnd type="arrow"/>
          </a:ln>
          <a:effectLst/>
        </p:spPr>
      </p:cxnSp>
    </p:spTree>
    <p:extLst>
      <p:ext uri="{BB962C8B-B14F-4D97-AF65-F5344CB8AC3E}">
        <p14:creationId xmlns:p14="http://schemas.microsoft.com/office/powerpoint/2010/main" val="2706977601"/>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Searches</a:t>
            </a:r>
            <a:endParaRPr lang="en-US" dirty="0"/>
          </a:p>
        </p:txBody>
      </p:sp>
      <p:sp>
        <p:nvSpPr>
          <p:cNvPr id="3" name="Content Placeholder 2"/>
          <p:cNvSpPr>
            <a:spLocks noGrp="1"/>
          </p:cNvSpPr>
          <p:nvPr>
            <p:ph idx="11"/>
          </p:nvPr>
        </p:nvSpPr>
        <p:spPr>
          <a:xfrm>
            <a:off x="539552" y="1439863"/>
            <a:ext cx="7993062" cy="1756891"/>
          </a:xfrm>
        </p:spPr>
        <p:txBody>
          <a:bodyPr/>
          <a:lstStyle/>
          <a:p>
            <a:r>
              <a:rPr lang="en-US" dirty="0" smtClean="0"/>
              <a:t>Once you have logged in with your User Name and Password (slide 5), you will see the ‘Save &amp; Alert’ button on the search results page</a:t>
            </a:r>
          </a:p>
          <a:p>
            <a:r>
              <a:rPr lang="en-US" dirty="0" smtClean="0"/>
              <a:t>To save a search, select </a:t>
            </a:r>
          </a:p>
          <a:p>
            <a:r>
              <a:rPr lang="en-US" dirty="0" smtClean="0"/>
              <a:t>Access Saved Searches from ‘My Workspace’</a:t>
            </a:r>
          </a:p>
          <a:p>
            <a:endParaRPr lang="en-US" dirty="0"/>
          </a:p>
        </p:txBody>
      </p:sp>
      <p:pic>
        <p:nvPicPr>
          <p:cNvPr id="4" name="Picture 3" descr="Search Results - AdisInsight - Google Chrome"/>
          <p:cNvPicPr>
            <a:picLocks noChangeAspect="1"/>
          </p:cNvPicPr>
          <p:nvPr/>
        </p:nvPicPr>
        <p:blipFill rotWithShape="1">
          <a:blip r:embed="rId3" cstate="email">
            <a:extLst>
              <a:ext uri="{28A0092B-C50C-407E-A947-70E740481C1C}">
                <a14:useLocalDpi xmlns:a14="http://schemas.microsoft.com/office/drawing/2010/main" val="0"/>
              </a:ext>
            </a:extLst>
          </a:blip>
          <a:srcRect l="2771" t="15323" r="4600" b="65175"/>
          <a:stretch/>
        </p:blipFill>
        <p:spPr>
          <a:xfrm>
            <a:off x="341194" y="3319817"/>
            <a:ext cx="8297839" cy="1337480"/>
          </a:xfrm>
          <a:prstGeom prst="rect">
            <a:avLst/>
          </a:prstGeom>
          <a:ln w="9525">
            <a:solidFill>
              <a:schemeClr val="tx2"/>
            </a:solidFill>
          </a:ln>
        </p:spPr>
      </p:pic>
      <p:sp>
        <p:nvSpPr>
          <p:cNvPr id="5" name="Rectangle 4"/>
          <p:cNvSpPr/>
          <p:nvPr/>
        </p:nvSpPr>
        <p:spPr bwMode="auto">
          <a:xfrm>
            <a:off x="7397087" y="3422175"/>
            <a:ext cx="1023581" cy="293427"/>
          </a:xfrm>
          <a:prstGeom prst="rect">
            <a:avLst/>
          </a:prstGeom>
          <a:noFill/>
          <a:ln w="57150" cap="flat" cmpd="sng" algn="ctr">
            <a:solidFill>
              <a:srgbClr val="EE7D1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pic>
        <p:nvPicPr>
          <p:cNvPr id="6" name="Picture 5" descr="Search Results - AdisInsight - Google Chrome"/>
          <p:cNvPicPr>
            <a:picLocks noChangeAspect="1"/>
          </p:cNvPicPr>
          <p:nvPr/>
        </p:nvPicPr>
        <p:blipFill rotWithShape="1">
          <a:blip r:embed="rId3" cstate="email">
            <a:extLst>
              <a:ext uri="{28A0092B-C50C-407E-A947-70E740481C1C}">
                <a14:useLocalDpi xmlns:a14="http://schemas.microsoft.com/office/drawing/2010/main" val="0"/>
              </a:ext>
            </a:extLst>
          </a:blip>
          <a:srcRect l="82273" t="16733" r="8739" b="79187"/>
          <a:stretch/>
        </p:blipFill>
        <p:spPr>
          <a:xfrm>
            <a:off x="3002508" y="2108577"/>
            <a:ext cx="805217" cy="279782"/>
          </a:xfrm>
          <a:prstGeom prst="rect">
            <a:avLst/>
          </a:prstGeom>
          <a:ln w="9525">
            <a:solidFill>
              <a:schemeClr val="tx2"/>
            </a:solidFill>
          </a:ln>
        </p:spPr>
      </p:pic>
      <p:sp>
        <p:nvSpPr>
          <p:cNvPr id="7" name="TextBox 6"/>
          <p:cNvSpPr txBox="1"/>
          <p:nvPr/>
        </p:nvSpPr>
        <p:spPr>
          <a:xfrm>
            <a:off x="3930555" y="2108578"/>
            <a:ext cx="3978322" cy="812044"/>
          </a:xfrm>
          <a:prstGeom prst="rect">
            <a:avLst/>
          </a:prstGeom>
          <a:noFill/>
        </p:spPr>
        <p:txBody>
          <a:bodyPr wrap="none" lIns="0" tIns="0" rIns="0" bIns="0" rtlCol="0">
            <a:noAutofit/>
          </a:bodyPr>
          <a:lstStyle/>
          <a:p>
            <a:pPr algn="l">
              <a:spcBef>
                <a:spcPts val="800"/>
              </a:spcBef>
              <a:buClr>
                <a:schemeClr val="accent2"/>
              </a:buClr>
              <a:buSzPct val="100000"/>
            </a:pPr>
            <a:r>
              <a:rPr lang="en-US" sz="1800" dirty="0" smtClean="0">
                <a:latin typeface="+mn-lt"/>
              </a:rPr>
              <a:t>and follow instructions</a:t>
            </a:r>
          </a:p>
        </p:txBody>
      </p:sp>
    </p:spTree>
    <p:extLst>
      <p:ext uri="{BB962C8B-B14F-4D97-AF65-F5344CB8AC3E}">
        <p14:creationId xmlns:p14="http://schemas.microsoft.com/office/powerpoint/2010/main" val="266637938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Searches and Setting up Email Alerts</a:t>
            </a:r>
            <a:endParaRPr lang="en-US" dirty="0"/>
          </a:p>
        </p:txBody>
      </p:sp>
      <p:sp>
        <p:nvSpPr>
          <p:cNvPr id="3" name="Content Placeholder 2"/>
          <p:cNvSpPr>
            <a:spLocks noGrp="1"/>
          </p:cNvSpPr>
          <p:nvPr>
            <p:ph idx="11"/>
          </p:nvPr>
        </p:nvSpPr>
        <p:spPr>
          <a:xfrm>
            <a:off x="539552" y="1439863"/>
            <a:ext cx="8167720" cy="5270674"/>
          </a:xfrm>
        </p:spPr>
        <p:txBody>
          <a:bodyPr/>
          <a:lstStyle/>
          <a:p>
            <a:r>
              <a:rPr lang="en-US" dirty="0" smtClean="0"/>
              <a:t>You can set up an email alert to inform you when information has changed for a specific search</a:t>
            </a:r>
          </a:p>
          <a:p>
            <a:r>
              <a:rPr lang="en-US" dirty="0" smtClean="0"/>
              <a:t>On the home page, once you are logged in </a:t>
            </a:r>
            <a:br>
              <a:rPr lang="en-US" dirty="0" smtClean="0"/>
            </a:br>
            <a:r>
              <a:rPr lang="en-US" dirty="0" smtClean="0"/>
              <a:t>with your user name and password, you will </a:t>
            </a:r>
            <a:br>
              <a:rPr lang="en-US" dirty="0" smtClean="0"/>
            </a:br>
            <a:r>
              <a:rPr lang="en-US" dirty="0" smtClean="0"/>
              <a:t>see ‘My Workspace’ </a:t>
            </a:r>
          </a:p>
          <a:p>
            <a:r>
              <a:rPr lang="en-US" dirty="0" smtClean="0"/>
              <a:t>Once you select ‘My Workspace’ you can access</a:t>
            </a:r>
            <a:br>
              <a:rPr lang="en-US" dirty="0" smtClean="0"/>
            </a:br>
            <a:r>
              <a:rPr lang="en-US" dirty="0" smtClean="0"/>
              <a:t>Saved Searches and Alerts</a:t>
            </a:r>
          </a:p>
          <a:p>
            <a:endParaRPr lang="en-US" dirty="0"/>
          </a:p>
          <a:p>
            <a:endParaRPr lang="en-US" dirty="0" smtClean="0"/>
          </a:p>
          <a:p>
            <a:endParaRPr lang="en-US" dirty="0"/>
          </a:p>
          <a:p>
            <a:endParaRPr lang="en-US" dirty="0" smtClean="0"/>
          </a:p>
          <a:p>
            <a:endParaRPr lang="en-US" dirty="0"/>
          </a:p>
          <a:p>
            <a:r>
              <a:rPr lang="en-US" dirty="0" smtClean="0"/>
              <a:t>You can ‘Run’ saved searches or Create Alerts</a:t>
            </a:r>
          </a:p>
          <a:p>
            <a:pPr marL="0" indent="0">
              <a:buNone/>
            </a:pPr>
            <a:r>
              <a:rPr lang="en-US" dirty="0" smtClean="0"/>
              <a:t/>
            </a:r>
            <a:br>
              <a:rPr lang="en-US" dirty="0" smtClean="0"/>
            </a:br>
            <a:endParaRPr lang="en-US" dirty="0"/>
          </a:p>
        </p:txBody>
      </p:sp>
      <p:pic>
        <p:nvPicPr>
          <p:cNvPr id="4" name="Picture 3" descr="Home - AdisInsight - Google Chrome"/>
          <p:cNvPicPr>
            <a:picLocks noChangeAspect="1"/>
          </p:cNvPicPr>
          <p:nvPr/>
        </p:nvPicPr>
        <p:blipFill rotWithShape="1">
          <a:blip r:embed="rId2" cstate="email">
            <a:extLst>
              <a:ext uri="{28A0092B-C50C-407E-A947-70E740481C1C}">
                <a14:useLocalDpi xmlns:a14="http://schemas.microsoft.com/office/drawing/2010/main" val="0"/>
              </a:ext>
            </a:extLst>
          </a:blip>
          <a:srcRect l="4753" t="10348" r="60816" b="70349"/>
          <a:stretch/>
        </p:blipFill>
        <p:spPr>
          <a:xfrm>
            <a:off x="5459104" y="1815153"/>
            <a:ext cx="3084394" cy="1323832"/>
          </a:xfrm>
          <a:prstGeom prst="rect">
            <a:avLst/>
          </a:prstGeom>
          <a:ln>
            <a:solidFill>
              <a:schemeClr val="tx2"/>
            </a:solidFill>
          </a:ln>
        </p:spPr>
      </p:pic>
      <p:sp>
        <p:nvSpPr>
          <p:cNvPr id="5" name="Rectangle 4"/>
          <p:cNvSpPr/>
          <p:nvPr/>
        </p:nvSpPr>
        <p:spPr bwMode="auto">
          <a:xfrm>
            <a:off x="6196083" y="2752867"/>
            <a:ext cx="955343" cy="278642"/>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pic>
        <p:nvPicPr>
          <p:cNvPr id="6" name="Picture 5" descr="My Workspace - AdisInsight - Google Chrome"/>
          <p:cNvPicPr>
            <a:picLocks noChangeAspect="1"/>
          </p:cNvPicPr>
          <p:nvPr/>
        </p:nvPicPr>
        <p:blipFill rotWithShape="1">
          <a:blip r:embed="rId3" cstate="email">
            <a:extLst>
              <a:ext uri="{28A0092B-C50C-407E-A947-70E740481C1C}">
                <a14:useLocalDpi xmlns:a14="http://schemas.microsoft.com/office/drawing/2010/main" val="0"/>
              </a:ext>
            </a:extLst>
          </a:blip>
          <a:srcRect l="6119" t="34141" r="10746" b="29821"/>
          <a:stretch/>
        </p:blipFill>
        <p:spPr>
          <a:xfrm>
            <a:off x="1023582" y="3696246"/>
            <a:ext cx="6878471" cy="1957339"/>
          </a:xfrm>
          <a:prstGeom prst="rect">
            <a:avLst/>
          </a:prstGeom>
          <a:ln w="9525">
            <a:solidFill>
              <a:schemeClr val="tx2"/>
            </a:solidFill>
          </a:ln>
        </p:spPr>
      </p:pic>
      <p:sp>
        <p:nvSpPr>
          <p:cNvPr id="7" name="Rectangle 6"/>
          <p:cNvSpPr/>
          <p:nvPr/>
        </p:nvSpPr>
        <p:spPr bwMode="auto">
          <a:xfrm>
            <a:off x="5368119" y="5211739"/>
            <a:ext cx="955343" cy="278642"/>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8" name="Rectangle 7"/>
          <p:cNvSpPr/>
          <p:nvPr/>
        </p:nvSpPr>
        <p:spPr bwMode="auto">
          <a:xfrm>
            <a:off x="6523629" y="4674915"/>
            <a:ext cx="955343" cy="278642"/>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9" name="Rectangle 8"/>
          <p:cNvSpPr/>
          <p:nvPr/>
        </p:nvSpPr>
        <p:spPr bwMode="auto">
          <a:xfrm>
            <a:off x="1353402" y="4213166"/>
            <a:ext cx="2003947" cy="278642"/>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175744495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Registering an account on AdisInsight </a:t>
            </a:r>
            <a:endParaRPr lang="en-US" dirty="0"/>
          </a:p>
        </p:txBody>
      </p:sp>
      <p:sp>
        <p:nvSpPr>
          <p:cNvPr id="3" name="Content Placeholder 2"/>
          <p:cNvSpPr>
            <a:spLocks noGrp="1"/>
          </p:cNvSpPr>
          <p:nvPr>
            <p:ph idx="11"/>
          </p:nvPr>
        </p:nvSpPr>
        <p:spPr>
          <a:xfrm>
            <a:off x="539552" y="1439863"/>
            <a:ext cx="7993062" cy="4937249"/>
          </a:xfrm>
        </p:spPr>
        <p:txBody>
          <a:bodyPr/>
          <a:lstStyle/>
          <a:p>
            <a:pPr marL="0" indent="0">
              <a:spcBef>
                <a:spcPts val="800"/>
              </a:spcBef>
              <a:buClr>
                <a:schemeClr val="accent2"/>
              </a:buClr>
              <a:buNone/>
            </a:pPr>
            <a:r>
              <a:rPr lang="en-US" dirty="0"/>
              <a:t>Creating an account with a username and password allows you to personalize your </a:t>
            </a:r>
            <a:r>
              <a:rPr lang="en-US" dirty="0" smtClean="0"/>
              <a:t>experience, including setting up </a:t>
            </a:r>
            <a:r>
              <a:rPr lang="en-US" b="1" dirty="0" smtClean="0"/>
              <a:t>saved searches </a:t>
            </a:r>
            <a:r>
              <a:rPr lang="en-US" dirty="0" smtClean="0"/>
              <a:t>and </a:t>
            </a:r>
            <a:r>
              <a:rPr lang="en-US" b="1" dirty="0" smtClean="0"/>
              <a:t>up email alerts</a:t>
            </a:r>
            <a:r>
              <a:rPr lang="en-US" dirty="0" smtClean="0"/>
              <a:t>. To register:</a:t>
            </a:r>
            <a:endParaRPr lang="en-US" dirty="0"/>
          </a:p>
          <a:p>
            <a:r>
              <a:rPr lang="en-US" dirty="0" smtClean="0"/>
              <a:t>Visit </a:t>
            </a:r>
            <a:r>
              <a:rPr lang="en-US" dirty="0" smtClean="0">
                <a:hlinkClick r:id="rId3"/>
              </a:rPr>
              <a:t>http://AdisInsight.Springer.com </a:t>
            </a:r>
            <a:endParaRPr lang="en-US" dirty="0" smtClean="0"/>
          </a:p>
          <a:p>
            <a:r>
              <a:rPr lang="en-US" dirty="0" smtClean="0"/>
              <a:t>Click the </a:t>
            </a:r>
            <a:r>
              <a:rPr lang="en-US" dirty="0"/>
              <a:t>“Sign up/Log in” link in the upper right hand corner</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4" name="Picture 3" descr="Home - AdisInsight - Google Chrome"/>
          <p:cNvPicPr>
            <a:picLocks noChangeAspect="1"/>
          </p:cNvPicPr>
          <p:nvPr/>
        </p:nvPicPr>
        <p:blipFill rotWithShape="1">
          <a:blip r:embed="rId4" cstate="email">
            <a:extLst>
              <a:ext uri="{28A0092B-C50C-407E-A947-70E740481C1C}">
                <a14:useLocalDpi xmlns:a14="http://schemas.microsoft.com/office/drawing/2010/main" val="0"/>
              </a:ext>
            </a:extLst>
          </a:blip>
          <a:srcRect l="-660" t="8522"/>
          <a:stretch/>
        </p:blipFill>
        <p:spPr>
          <a:xfrm>
            <a:off x="224286" y="2818264"/>
            <a:ext cx="8617789" cy="3731743"/>
          </a:xfrm>
          <a:prstGeom prst="rect">
            <a:avLst/>
          </a:prstGeom>
          <a:ln w="12700">
            <a:solidFill>
              <a:schemeClr val="tx2"/>
            </a:solidFill>
          </a:ln>
        </p:spPr>
      </p:pic>
      <p:sp>
        <p:nvSpPr>
          <p:cNvPr id="5" name="TextBox 4"/>
          <p:cNvSpPr txBox="1"/>
          <p:nvPr/>
        </p:nvSpPr>
        <p:spPr>
          <a:xfrm>
            <a:off x="491706" y="5618113"/>
            <a:ext cx="8350369" cy="681487"/>
          </a:xfrm>
          <a:prstGeom prst="rect">
            <a:avLst/>
          </a:prstGeom>
          <a:noFill/>
        </p:spPr>
        <p:txBody>
          <a:bodyPr wrap="square" lIns="0" tIns="0" rIns="0" bIns="0" rtlCol="0">
            <a:noAutofit/>
          </a:bodyPr>
          <a:lstStyle/>
          <a:p>
            <a:pPr marL="285750" indent="-285750" algn="l">
              <a:spcBef>
                <a:spcPts val="800"/>
              </a:spcBef>
              <a:buClr>
                <a:schemeClr val="accent2"/>
              </a:buClr>
              <a:buSzPct val="100000"/>
              <a:buFont typeface="Arial" panose="020B0604020202020204" pitchFamily="34" charset="0"/>
              <a:buChar char="•"/>
            </a:pPr>
            <a:endParaRPr lang="en-US" dirty="0" smtClean="0">
              <a:latin typeface="+mn-lt"/>
            </a:endParaRPr>
          </a:p>
        </p:txBody>
      </p:sp>
      <p:sp>
        <p:nvSpPr>
          <p:cNvPr id="6" name="Rectangle 5"/>
          <p:cNvSpPr/>
          <p:nvPr/>
        </p:nvSpPr>
        <p:spPr bwMode="auto">
          <a:xfrm>
            <a:off x="6223379" y="3068671"/>
            <a:ext cx="900752" cy="368490"/>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188716453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Email Alerts</a:t>
            </a:r>
            <a:endParaRPr lang="en-US" dirty="0"/>
          </a:p>
        </p:txBody>
      </p:sp>
      <p:sp>
        <p:nvSpPr>
          <p:cNvPr id="3" name="Content Placeholder 2"/>
          <p:cNvSpPr>
            <a:spLocks noGrp="1"/>
          </p:cNvSpPr>
          <p:nvPr>
            <p:ph idx="11"/>
          </p:nvPr>
        </p:nvSpPr>
        <p:spPr>
          <a:xfrm>
            <a:off x="539552" y="1439863"/>
            <a:ext cx="8317845" cy="6065763"/>
          </a:xfrm>
        </p:spPr>
        <p:txBody>
          <a:bodyPr/>
          <a:lstStyle/>
          <a:p>
            <a:pPr marL="0" indent="0">
              <a:buNone/>
            </a:pPr>
            <a:r>
              <a:rPr lang="en-US" dirty="0" smtClean="0"/>
              <a:t>To Create an alert from ‘My Workspace:’</a:t>
            </a:r>
          </a:p>
          <a:p>
            <a:pPr marL="342900" indent="-342900">
              <a:buFont typeface="+mj-lt"/>
              <a:buAutoNum type="arabicPeriod"/>
            </a:pPr>
            <a:r>
              <a:rPr lang="en-US" dirty="0" smtClean="0"/>
              <a:t>Select ‘Alerts’</a:t>
            </a:r>
          </a:p>
          <a:p>
            <a:pPr marL="342900" indent="-342900">
              <a:buFont typeface="+mj-lt"/>
              <a:buAutoNum type="arabicPeriod"/>
            </a:pPr>
            <a:r>
              <a:rPr lang="en-US" dirty="0" smtClean="0"/>
              <a:t>Create New</a:t>
            </a:r>
          </a:p>
          <a:p>
            <a:pPr marL="342900" indent="-342900">
              <a:buFont typeface="+mj-lt"/>
              <a:buAutoNum type="arabicPeriod"/>
            </a:pPr>
            <a:r>
              <a:rPr lang="en-US" dirty="0" smtClean="0"/>
              <a:t>Enter a Name for Alert</a:t>
            </a:r>
          </a:p>
          <a:p>
            <a:pPr marL="342900" indent="-342900">
              <a:buFont typeface="+mj-lt"/>
              <a:buAutoNum type="arabicPeriod"/>
            </a:pPr>
            <a:r>
              <a:rPr lang="en-US" dirty="0" smtClean="0"/>
              <a:t>Select the Saved Search you </a:t>
            </a:r>
            <a:br>
              <a:rPr lang="en-US" dirty="0" smtClean="0"/>
            </a:br>
            <a:r>
              <a:rPr lang="en-US" dirty="0" smtClean="0"/>
              <a:t>would like to be alerted for</a:t>
            </a:r>
          </a:p>
          <a:p>
            <a:pPr marL="342900" indent="-342900">
              <a:buFont typeface="+mj-lt"/>
              <a:buAutoNum type="arabicPeriod"/>
            </a:pPr>
            <a:r>
              <a:rPr lang="en-US" dirty="0" smtClean="0"/>
              <a:t>Add any additional colleague </a:t>
            </a:r>
            <a:br>
              <a:rPr lang="en-US" dirty="0" smtClean="0"/>
            </a:br>
            <a:r>
              <a:rPr lang="en-US" dirty="0" smtClean="0"/>
              <a:t>email</a:t>
            </a:r>
          </a:p>
          <a:p>
            <a:pPr marL="342900" indent="-342900">
              <a:buFont typeface="+mj-lt"/>
              <a:buAutoNum type="arabicPeriod"/>
            </a:pPr>
            <a:r>
              <a:rPr lang="en-US" dirty="0" smtClean="0"/>
              <a:t>Designate Frequency</a:t>
            </a:r>
          </a:p>
          <a:p>
            <a:pPr marL="342900" indent="-342900">
              <a:buFont typeface="+mj-lt"/>
              <a:buAutoNum type="arabicPeriod"/>
            </a:pPr>
            <a:r>
              <a:rPr lang="en-US" dirty="0" smtClean="0"/>
              <a:t>Deselect ‘Advise if no updates’ </a:t>
            </a:r>
            <a:br>
              <a:rPr lang="en-US" dirty="0" smtClean="0"/>
            </a:br>
            <a:r>
              <a:rPr lang="en-US" dirty="0" smtClean="0"/>
              <a:t>if you want to receive an email</a:t>
            </a:r>
            <a:br>
              <a:rPr lang="en-US" dirty="0" smtClean="0"/>
            </a:br>
            <a:r>
              <a:rPr lang="en-US" dirty="0" smtClean="0"/>
              <a:t>regardless of whether there </a:t>
            </a:r>
            <a:br>
              <a:rPr lang="en-US" dirty="0" smtClean="0"/>
            </a:br>
            <a:r>
              <a:rPr lang="en-US" dirty="0" smtClean="0"/>
              <a:t>are updates included</a:t>
            </a:r>
          </a:p>
          <a:p>
            <a:pPr marL="342900" indent="-342900">
              <a:buFont typeface="+mj-lt"/>
              <a:buAutoNum type="arabicPeriod"/>
            </a:pPr>
            <a:r>
              <a:rPr lang="en-US" dirty="0" smtClean="0"/>
              <a:t>Select 	  to Save </a:t>
            </a:r>
          </a:p>
          <a:p>
            <a:pPr marL="342900" indent="-342900">
              <a:buFont typeface="+mj-lt"/>
              <a:buAutoNum type="arabicPeriod"/>
            </a:pPr>
            <a:endParaRPr lang="en-US" dirty="0" smtClean="0"/>
          </a:p>
          <a:p>
            <a:pPr marL="0" indent="0">
              <a:buNone/>
            </a:pPr>
            <a:r>
              <a:rPr lang="en-US" dirty="0" smtClean="0"/>
              <a:t> </a:t>
            </a:r>
          </a:p>
          <a:p>
            <a:pPr marL="0" indent="0">
              <a:buNone/>
            </a:pPr>
            <a:endParaRPr lang="en-US" dirty="0"/>
          </a:p>
        </p:txBody>
      </p:sp>
      <p:pic>
        <p:nvPicPr>
          <p:cNvPr id="8" name="Picture 7" descr="Create Alert - AdisInsight - Google Chrome"/>
          <p:cNvPicPr>
            <a:picLocks noChangeAspect="1"/>
          </p:cNvPicPr>
          <p:nvPr/>
        </p:nvPicPr>
        <p:blipFill rotWithShape="1">
          <a:blip r:embed="rId2" cstate="email">
            <a:extLst>
              <a:ext uri="{28A0092B-C50C-407E-A947-70E740481C1C}">
                <a14:useLocalDpi xmlns:a14="http://schemas.microsoft.com/office/drawing/2010/main" val="0"/>
              </a:ext>
            </a:extLst>
          </a:blip>
          <a:srcRect l="7568" t="10348" r="11258"/>
          <a:stretch/>
        </p:blipFill>
        <p:spPr>
          <a:xfrm>
            <a:off x="4380931" y="1204172"/>
            <a:ext cx="4567959" cy="5196628"/>
          </a:xfrm>
          <a:prstGeom prst="rect">
            <a:avLst/>
          </a:prstGeom>
          <a:ln w="9525">
            <a:solidFill>
              <a:schemeClr val="tx2"/>
            </a:solidFill>
          </a:ln>
        </p:spPr>
      </p:pic>
      <p:pic>
        <p:nvPicPr>
          <p:cNvPr id="9" name="Picture 8" descr="Create Alert - AdisInsight - Google Chrome"/>
          <p:cNvPicPr>
            <a:picLocks noChangeAspect="1"/>
          </p:cNvPicPr>
          <p:nvPr/>
        </p:nvPicPr>
        <p:blipFill rotWithShape="1">
          <a:blip r:embed="rId3" cstate="email">
            <a:extLst>
              <a:ext uri="{28A0092B-C50C-407E-A947-70E740481C1C}">
                <a14:useLocalDpi xmlns:a14="http://schemas.microsoft.com/office/drawing/2010/main" val="0"/>
              </a:ext>
            </a:extLst>
          </a:blip>
          <a:srcRect l="66474" t="70249" r="8286" b="24179"/>
          <a:stretch/>
        </p:blipFill>
        <p:spPr>
          <a:xfrm>
            <a:off x="1555843" y="5908565"/>
            <a:ext cx="937159" cy="329374"/>
          </a:xfrm>
          <a:prstGeom prst="rect">
            <a:avLst/>
          </a:prstGeom>
        </p:spPr>
      </p:pic>
    </p:spTree>
    <p:extLst>
      <p:ext uri="{BB962C8B-B14F-4D97-AF65-F5344CB8AC3E}">
        <p14:creationId xmlns:p14="http://schemas.microsoft.com/office/powerpoint/2010/main" val="1680103505"/>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Email Alerts</a:t>
            </a:r>
            <a:endParaRPr lang="en-US" dirty="0"/>
          </a:p>
        </p:txBody>
      </p:sp>
      <p:sp>
        <p:nvSpPr>
          <p:cNvPr id="3" name="Content Placeholder 2"/>
          <p:cNvSpPr>
            <a:spLocks noGrp="1"/>
          </p:cNvSpPr>
          <p:nvPr>
            <p:ph idx="11"/>
          </p:nvPr>
        </p:nvSpPr>
        <p:spPr>
          <a:xfrm>
            <a:off x="539552" y="1439863"/>
            <a:ext cx="7993062" cy="961802"/>
          </a:xfrm>
        </p:spPr>
        <p:txBody>
          <a:bodyPr/>
          <a:lstStyle/>
          <a:p>
            <a:r>
              <a:rPr lang="en-US" dirty="0" smtClean="0"/>
              <a:t>When setting up an Alert, you can apply additional filters to limit the content you receive via your email alert</a:t>
            </a:r>
          </a:p>
          <a:p>
            <a:pPr marL="0" indent="0">
              <a:buNone/>
            </a:pPr>
            <a:endParaRPr lang="en-US" dirty="0"/>
          </a:p>
        </p:txBody>
      </p:sp>
      <p:pic>
        <p:nvPicPr>
          <p:cNvPr id="4" name="Picture 3" descr="Create Alert - AdisInsight - Google Chrome"/>
          <p:cNvPicPr>
            <a:picLocks noChangeAspect="1"/>
          </p:cNvPicPr>
          <p:nvPr/>
        </p:nvPicPr>
        <p:blipFill rotWithShape="1">
          <a:blip r:embed="rId2" cstate="email">
            <a:extLst>
              <a:ext uri="{28A0092B-C50C-407E-A947-70E740481C1C}">
                <a14:useLocalDpi xmlns:a14="http://schemas.microsoft.com/office/drawing/2010/main" val="0"/>
              </a:ext>
            </a:extLst>
          </a:blip>
          <a:srcRect l="9254" t="22079" r="22191" b="10962"/>
          <a:stretch/>
        </p:blipFill>
        <p:spPr>
          <a:xfrm>
            <a:off x="3289110" y="2260407"/>
            <a:ext cx="5568287" cy="3321527"/>
          </a:xfrm>
          <a:prstGeom prst="rect">
            <a:avLst/>
          </a:prstGeom>
          <a:ln>
            <a:solidFill>
              <a:schemeClr val="tx2"/>
            </a:solidFill>
          </a:ln>
        </p:spPr>
      </p:pic>
      <p:sp>
        <p:nvSpPr>
          <p:cNvPr id="6" name="TextBox 5"/>
          <p:cNvSpPr txBox="1"/>
          <p:nvPr/>
        </p:nvSpPr>
        <p:spPr>
          <a:xfrm>
            <a:off x="614149" y="2260407"/>
            <a:ext cx="2511188" cy="4099450"/>
          </a:xfrm>
          <a:prstGeom prst="rect">
            <a:avLst/>
          </a:prstGeom>
          <a:noFill/>
        </p:spPr>
        <p:txBody>
          <a:bodyPr wrap="square" lIns="0" tIns="0" rIns="0" bIns="0" rtlCol="0">
            <a:noAutofit/>
          </a:bodyPr>
          <a:lstStyle/>
          <a:p>
            <a:pPr marL="177800" indent="-177800" algn="l">
              <a:spcBef>
                <a:spcPts val="800"/>
              </a:spcBef>
              <a:buClr>
                <a:schemeClr val="accent2"/>
              </a:buClr>
              <a:buSzPct val="100000"/>
              <a:buFont typeface="Arial"/>
              <a:buChar char="•"/>
            </a:pPr>
            <a:r>
              <a:rPr lang="en-US" dirty="0" smtClean="0">
                <a:latin typeface="+mn-lt"/>
              </a:rPr>
              <a:t>If you choose to filter events, you are then able to deselect the DRUG FILTERS and Phase change to ensure you only receive  notification for those limited events</a:t>
            </a:r>
          </a:p>
        </p:txBody>
      </p:sp>
    </p:spTree>
    <p:extLst>
      <p:ext uri="{BB962C8B-B14F-4D97-AF65-F5344CB8AC3E}">
        <p14:creationId xmlns:p14="http://schemas.microsoft.com/office/powerpoint/2010/main" val="920746245"/>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US" dirty="0"/>
          </a:p>
        </p:txBody>
      </p:sp>
      <p:sp>
        <p:nvSpPr>
          <p:cNvPr id="3" name="Content Placeholder 2"/>
          <p:cNvSpPr>
            <a:spLocks noGrp="1"/>
          </p:cNvSpPr>
          <p:nvPr>
            <p:ph idx="11"/>
          </p:nvPr>
        </p:nvSpPr>
        <p:spPr>
          <a:xfrm>
            <a:off x="539552" y="1439863"/>
            <a:ext cx="7826526" cy="1359346"/>
          </a:xfrm>
        </p:spPr>
        <p:txBody>
          <a:bodyPr/>
          <a:lstStyle/>
          <a:p>
            <a:r>
              <a:rPr lang="en-US" dirty="0" smtClean="0"/>
              <a:t>If you would like to ask a question or provide feedback, click the Feedback button located on the left-hand side of each page </a:t>
            </a:r>
          </a:p>
          <a:p>
            <a:endParaRPr lang="en-US" dirty="0"/>
          </a:p>
          <a:p>
            <a:pPr marL="0" indent="0">
              <a:buNone/>
            </a:pPr>
            <a:endParaRPr lang="en-US" dirty="0"/>
          </a:p>
        </p:txBody>
      </p:sp>
      <p:pic>
        <p:nvPicPr>
          <p:cNvPr id="4" name="Picture 3" descr="Home - AdisInsight - Google Chrome"/>
          <p:cNvPicPr>
            <a:picLocks noChangeAspect="1"/>
          </p:cNvPicPr>
          <p:nvPr/>
        </p:nvPicPr>
        <p:blipFill rotWithShape="1">
          <a:blip r:embed="rId2" cstate="email">
            <a:extLst>
              <a:ext uri="{28A0092B-C50C-407E-A947-70E740481C1C}">
                <a14:useLocalDpi xmlns:a14="http://schemas.microsoft.com/office/drawing/2010/main" val="0"/>
              </a:ext>
            </a:extLst>
          </a:blip>
          <a:srcRect t="9952" r="2985" b="7729"/>
          <a:stretch/>
        </p:blipFill>
        <p:spPr>
          <a:xfrm>
            <a:off x="638321" y="2197289"/>
            <a:ext cx="4766191" cy="2852382"/>
          </a:xfrm>
          <a:prstGeom prst="rect">
            <a:avLst/>
          </a:prstGeom>
          <a:ln>
            <a:solidFill>
              <a:schemeClr val="tx2"/>
            </a:solidFill>
          </a:ln>
        </p:spPr>
      </p:pic>
      <p:pic>
        <p:nvPicPr>
          <p:cNvPr id="5" name="Picture 4" descr="Search Results - AdisInsight - Google Chrome"/>
          <p:cNvPicPr>
            <a:picLocks noChangeAspect="1"/>
          </p:cNvPicPr>
          <p:nvPr/>
        </p:nvPicPr>
        <p:blipFill rotWithShape="1">
          <a:blip r:embed="rId3" cstate="email">
            <a:extLst>
              <a:ext uri="{28A0092B-C50C-407E-A947-70E740481C1C}">
                <a14:useLocalDpi xmlns:a14="http://schemas.microsoft.com/office/drawing/2010/main" val="0"/>
              </a:ext>
            </a:extLst>
          </a:blip>
          <a:srcRect t="45503" r="96119" b="37779"/>
          <a:stretch/>
        </p:blipFill>
        <p:spPr>
          <a:xfrm rot="16200000">
            <a:off x="5097439" y="1412538"/>
            <a:ext cx="354842" cy="1078173"/>
          </a:xfrm>
          <a:prstGeom prst="rect">
            <a:avLst/>
          </a:prstGeom>
        </p:spPr>
      </p:pic>
      <p:sp>
        <p:nvSpPr>
          <p:cNvPr id="6" name="Rectangle 5"/>
          <p:cNvSpPr/>
          <p:nvPr/>
        </p:nvSpPr>
        <p:spPr bwMode="auto">
          <a:xfrm rot="16200000">
            <a:off x="288028" y="3642247"/>
            <a:ext cx="955343" cy="278642"/>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7" name="TextBox 6"/>
          <p:cNvSpPr txBox="1"/>
          <p:nvPr/>
        </p:nvSpPr>
        <p:spPr>
          <a:xfrm>
            <a:off x="5813946" y="2947917"/>
            <a:ext cx="3070746" cy="2906974"/>
          </a:xfrm>
          <a:prstGeom prst="rect">
            <a:avLst/>
          </a:prstGeom>
          <a:noFill/>
        </p:spPr>
        <p:txBody>
          <a:bodyPr wrap="square" lIns="0" tIns="0" rIns="0" bIns="0" rtlCol="0">
            <a:noAutofit/>
          </a:bodyPr>
          <a:lstStyle/>
          <a:p>
            <a:pPr marL="177800" indent="-177800" algn="l">
              <a:spcBef>
                <a:spcPts val="800"/>
              </a:spcBef>
              <a:buClr>
                <a:schemeClr val="accent2"/>
              </a:buClr>
              <a:buSzPct val="100000"/>
              <a:buFont typeface="Arial"/>
              <a:buChar char="•"/>
            </a:pPr>
            <a:r>
              <a:rPr lang="en-US" sz="1800" dirty="0" smtClean="0">
                <a:latin typeface="+mn-lt"/>
              </a:rPr>
              <a:t>The Feedback button will open a separate window where you can CONTACT SUPPORT or </a:t>
            </a:r>
            <a:br>
              <a:rPr lang="en-US" sz="1800" dirty="0" smtClean="0">
                <a:latin typeface="+mn-lt"/>
              </a:rPr>
            </a:br>
            <a:r>
              <a:rPr lang="en-US" sz="1800" dirty="0" smtClean="0">
                <a:latin typeface="+mn-lt"/>
              </a:rPr>
              <a:t>GIVE FEEDBACK</a:t>
            </a:r>
          </a:p>
        </p:txBody>
      </p:sp>
    </p:spTree>
    <p:extLst>
      <p:ext uri="{BB962C8B-B14F-4D97-AF65-F5344CB8AC3E}">
        <p14:creationId xmlns:p14="http://schemas.microsoft.com/office/powerpoint/2010/main" val="272120846"/>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1"/>
          </p:nvPr>
        </p:nvSpPr>
        <p:spPr>
          <a:xfrm>
            <a:off x="539552" y="1439863"/>
            <a:ext cx="7993062" cy="1872307"/>
          </a:xfrm>
        </p:spPr>
        <p:txBody>
          <a:bodyPr/>
          <a:lstStyle/>
          <a:p>
            <a:r>
              <a:rPr lang="en-US" dirty="0" smtClean="0"/>
              <a:t>Product: </a:t>
            </a:r>
            <a:r>
              <a:rPr lang="en-US" dirty="0" smtClean="0">
                <a:hlinkClick r:id="rId2"/>
              </a:rPr>
              <a:t>http://AdisInsight.Springer.com</a:t>
            </a:r>
            <a:endParaRPr lang="en-US" dirty="0" smtClean="0"/>
          </a:p>
          <a:p>
            <a:endParaRPr lang="en-US" dirty="0" smtClean="0"/>
          </a:p>
          <a:p>
            <a:r>
              <a:rPr lang="en-US" dirty="0" smtClean="0"/>
              <a:t>Web: </a:t>
            </a:r>
            <a:r>
              <a:rPr lang="en-US" dirty="0" smtClean="0">
                <a:hlinkClick r:id="rId3"/>
              </a:rPr>
              <a:t>www.springer.com/us/adis</a:t>
            </a:r>
            <a:endParaRPr lang="en-US" dirty="0" smtClean="0"/>
          </a:p>
          <a:p>
            <a:r>
              <a:rPr lang="en-US" dirty="0" smtClean="0"/>
              <a:t>Email: </a:t>
            </a:r>
            <a:r>
              <a:rPr lang="en-US" dirty="0">
                <a:hlinkClick r:id="rId4"/>
              </a:rPr>
              <a:t>Ask-the-Expert-AdisInsight@springer.com</a:t>
            </a:r>
            <a:endParaRPr lang="en-US" dirty="0" smtClean="0"/>
          </a:p>
          <a:p>
            <a:endParaRPr lang="en-US" dirty="0"/>
          </a:p>
        </p:txBody>
      </p:sp>
    </p:spTree>
    <p:extLst>
      <p:ext uri="{BB962C8B-B14F-4D97-AF65-F5344CB8AC3E}">
        <p14:creationId xmlns:p14="http://schemas.microsoft.com/office/powerpoint/2010/main" val="121083898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Registering </a:t>
            </a:r>
            <a:r>
              <a:rPr lang="en-US" dirty="0" smtClean="0"/>
              <a:t>an </a:t>
            </a:r>
            <a:r>
              <a:rPr lang="en-US" dirty="0"/>
              <a:t>account on AdisInsight </a:t>
            </a:r>
          </a:p>
        </p:txBody>
      </p:sp>
      <p:pic>
        <p:nvPicPr>
          <p:cNvPr id="4" name="Content Placeholder 3" descr="Create Account - Springer - Google Chrome"/>
          <p:cNvPicPr>
            <a:picLocks noGrp="1" noChangeAspect="1"/>
          </p:cNvPicPr>
          <p:nvPr>
            <p:ph idx="11"/>
          </p:nvPr>
        </p:nvPicPr>
        <p:blipFill rotWithShape="1">
          <a:blip r:embed="rId3" cstate="email">
            <a:extLst>
              <a:ext uri="{28A0092B-C50C-407E-A947-70E740481C1C}">
                <a14:useLocalDpi xmlns:a14="http://schemas.microsoft.com/office/drawing/2010/main" val="0"/>
              </a:ext>
            </a:extLst>
          </a:blip>
          <a:srcRect l="19324" t="11286" r="22074" b="3999"/>
          <a:stretch/>
        </p:blipFill>
        <p:spPr>
          <a:xfrm>
            <a:off x="818866" y="1378424"/>
            <a:ext cx="5036024" cy="4558352"/>
          </a:xfrm>
          <a:ln>
            <a:solidFill>
              <a:schemeClr val="tx2"/>
            </a:solidFill>
          </a:ln>
        </p:spPr>
      </p:pic>
      <p:sp>
        <p:nvSpPr>
          <p:cNvPr id="5" name="TextBox 4"/>
          <p:cNvSpPr txBox="1"/>
          <p:nvPr/>
        </p:nvSpPr>
        <p:spPr>
          <a:xfrm>
            <a:off x="6141493" y="1433015"/>
            <a:ext cx="2620370" cy="4490113"/>
          </a:xfrm>
          <a:prstGeom prst="rect">
            <a:avLst/>
          </a:prstGeom>
          <a:noFill/>
        </p:spPr>
        <p:txBody>
          <a:bodyPr wrap="square" lIns="0" tIns="0" rIns="0" bIns="0" rtlCol="0">
            <a:noAutofit/>
          </a:bodyPr>
          <a:lstStyle/>
          <a:p>
            <a:pPr marL="177800" indent="-177800" algn="l">
              <a:spcBef>
                <a:spcPts val="800"/>
              </a:spcBef>
              <a:buClr>
                <a:schemeClr val="accent2"/>
              </a:buClr>
              <a:buSzPct val="100000"/>
              <a:buFont typeface="Arial"/>
              <a:buChar char="•"/>
            </a:pPr>
            <a:r>
              <a:rPr lang="en-US" sz="1800" dirty="0" smtClean="0">
                <a:latin typeface="+mn-lt"/>
              </a:rPr>
              <a:t>Complete the form under the heading “Don’t have an account?”</a:t>
            </a:r>
          </a:p>
          <a:p>
            <a:pPr marL="177800" indent="-177800" algn="l">
              <a:spcBef>
                <a:spcPts val="800"/>
              </a:spcBef>
              <a:buClr>
                <a:schemeClr val="accent2"/>
              </a:buClr>
              <a:buSzPct val="100000"/>
              <a:buFont typeface="Arial"/>
              <a:buChar char="•"/>
            </a:pPr>
            <a:r>
              <a:rPr lang="en-US" sz="1800" dirty="0" smtClean="0">
                <a:latin typeface="+mn-lt"/>
              </a:rPr>
              <a:t>If your institution has IP authenticated access you will be able to access the content straight away. </a:t>
            </a:r>
          </a:p>
          <a:p>
            <a:pPr marL="177800" indent="-177800" algn="l">
              <a:spcBef>
                <a:spcPts val="800"/>
              </a:spcBef>
              <a:buClr>
                <a:schemeClr val="accent2"/>
              </a:buClr>
              <a:buSzPct val="100000"/>
              <a:buFont typeface="Arial"/>
              <a:buChar char="•"/>
            </a:pPr>
            <a:r>
              <a:rPr lang="en-US" sz="1800" dirty="0" smtClean="0">
                <a:latin typeface="+mn-lt"/>
              </a:rPr>
              <a:t>If you’re not accessing from a registered IP range, your institution’s Administrator will need to associate your account to enable access</a:t>
            </a:r>
          </a:p>
        </p:txBody>
      </p:sp>
    </p:spTree>
    <p:extLst>
      <p:ext uri="{BB962C8B-B14F-4D97-AF65-F5344CB8AC3E}">
        <p14:creationId xmlns:p14="http://schemas.microsoft.com/office/powerpoint/2010/main" val="365093561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 - AdisInsight - Google Chrome"/>
          <p:cNvPicPr>
            <a:picLocks noChangeAspect="1"/>
          </p:cNvPicPr>
          <p:nvPr/>
        </p:nvPicPr>
        <p:blipFill rotWithShape="1">
          <a:blip r:embed="rId2" cstate="email">
            <a:extLst>
              <a:ext uri="{28A0092B-C50C-407E-A947-70E740481C1C}">
                <a14:useLocalDpi xmlns:a14="http://schemas.microsoft.com/office/drawing/2010/main" val="0"/>
              </a:ext>
            </a:extLst>
          </a:blip>
          <a:srcRect l="-660" t="8522"/>
          <a:stretch/>
        </p:blipFill>
        <p:spPr>
          <a:xfrm>
            <a:off x="224286" y="1323060"/>
            <a:ext cx="8617789" cy="3731743"/>
          </a:xfrm>
          <a:prstGeom prst="rect">
            <a:avLst/>
          </a:prstGeom>
          <a:ln w="12700">
            <a:solidFill>
              <a:schemeClr val="tx2"/>
            </a:solidFill>
          </a:ln>
        </p:spPr>
      </p:pic>
      <p:sp>
        <p:nvSpPr>
          <p:cNvPr id="2" name="Title 1"/>
          <p:cNvSpPr>
            <a:spLocks noGrp="1"/>
          </p:cNvSpPr>
          <p:nvPr>
            <p:ph type="title"/>
          </p:nvPr>
        </p:nvSpPr>
        <p:spPr/>
        <p:txBody>
          <a:bodyPr/>
          <a:lstStyle/>
          <a:p>
            <a:r>
              <a:rPr lang="en-US" dirty="0" smtClean="0"/>
              <a:t>Log In</a:t>
            </a:r>
            <a:endParaRPr lang="en-US" dirty="0"/>
          </a:p>
        </p:txBody>
      </p:sp>
      <p:pic>
        <p:nvPicPr>
          <p:cNvPr id="4" name="Content Placeholder 3" descr="Create Account - Springer - Google Chrome"/>
          <p:cNvPicPr>
            <a:picLocks noGrp="1" noChangeAspect="1"/>
          </p:cNvPicPr>
          <p:nvPr>
            <p:ph idx="11"/>
          </p:nvPr>
        </p:nvPicPr>
        <p:blipFill rotWithShape="1">
          <a:blip r:embed="rId3" cstate="email">
            <a:extLst>
              <a:ext uri="{28A0092B-C50C-407E-A947-70E740481C1C}">
                <a14:useLocalDpi xmlns:a14="http://schemas.microsoft.com/office/drawing/2010/main" val="0"/>
              </a:ext>
            </a:extLst>
          </a:blip>
          <a:srcRect l="3614" t="21982"/>
          <a:stretch/>
        </p:blipFill>
        <p:spPr>
          <a:xfrm>
            <a:off x="1847469" y="2598997"/>
            <a:ext cx="7151298" cy="2758190"/>
          </a:xfrm>
          <a:ln>
            <a:solidFill>
              <a:schemeClr val="accent4"/>
            </a:solidFill>
          </a:ln>
        </p:spPr>
      </p:pic>
      <p:sp>
        <p:nvSpPr>
          <p:cNvPr id="7" name="TextBox 6"/>
          <p:cNvSpPr txBox="1"/>
          <p:nvPr/>
        </p:nvSpPr>
        <p:spPr>
          <a:xfrm>
            <a:off x="491706" y="5586053"/>
            <a:ext cx="8350369" cy="681487"/>
          </a:xfrm>
          <a:prstGeom prst="rect">
            <a:avLst/>
          </a:prstGeom>
          <a:noFill/>
        </p:spPr>
        <p:txBody>
          <a:bodyPr wrap="square" lIns="0" tIns="0" rIns="0" bIns="0" rtlCol="0">
            <a:noAutofit/>
          </a:bodyPr>
          <a:lstStyle/>
          <a:p>
            <a:pPr marL="285750" indent="-285750" algn="l">
              <a:spcBef>
                <a:spcPts val="800"/>
              </a:spcBef>
              <a:buClr>
                <a:schemeClr val="accent2"/>
              </a:buClr>
              <a:buSzPct val="100000"/>
              <a:buFont typeface="Arial" panose="020B0604020202020204" pitchFamily="34" charset="0"/>
              <a:buChar char="•"/>
            </a:pPr>
            <a:r>
              <a:rPr lang="en-US" sz="1800" dirty="0" smtClean="0">
                <a:latin typeface="+mn-lt"/>
              </a:rPr>
              <a:t>Once you have registered for an account, you can then access the log in screen by clicking on the “Sign up/Log in” link in the upper right hand corner and entering your email address and password</a:t>
            </a:r>
          </a:p>
          <a:p>
            <a:pPr marL="285750" indent="-285750" algn="l">
              <a:spcBef>
                <a:spcPts val="800"/>
              </a:spcBef>
              <a:buClr>
                <a:schemeClr val="accent2"/>
              </a:buClr>
              <a:buSzPct val="100000"/>
              <a:buFont typeface="Arial" panose="020B0604020202020204" pitchFamily="34" charset="0"/>
              <a:buChar char="•"/>
            </a:pPr>
            <a:r>
              <a:rPr lang="en-US" sz="1800" dirty="0" smtClean="0">
                <a:latin typeface="+mn-lt"/>
              </a:rPr>
              <a:t>Click the “Forgotten password?” link if you need help</a:t>
            </a:r>
          </a:p>
        </p:txBody>
      </p:sp>
      <p:sp>
        <p:nvSpPr>
          <p:cNvPr id="8" name="Rectangle 7"/>
          <p:cNvSpPr/>
          <p:nvPr/>
        </p:nvSpPr>
        <p:spPr bwMode="auto">
          <a:xfrm>
            <a:off x="6223379" y="1549022"/>
            <a:ext cx="900752" cy="368490"/>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3" name="Rectangle 2"/>
          <p:cNvSpPr/>
          <p:nvPr/>
        </p:nvSpPr>
        <p:spPr bwMode="auto">
          <a:xfrm>
            <a:off x="4367284" y="3930555"/>
            <a:ext cx="1746913" cy="163773"/>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sp>
        <p:nvSpPr>
          <p:cNvPr id="9" name="Rectangle 8"/>
          <p:cNvSpPr/>
          <p:nvPr/>
        </p:nvSpPr>
        <p:spPr bwMode="auto">
          <a:xfrm>
            <a:off x="6362131" y="3930555"/>
            <a:ext cx="1746913" cy="163773"/>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sp>
        <p:nvSpPr>
          <p:cNvPr id="10" name="Rectangle 9"/>
          <p:cNvSpPr/>
          <p:nvPr/>
        </p:nvSpPr>
        <p:spPr bwMode="auto">
          <a:xfrm>
            <a:off x="7331122" y="4139298"/>
            <a:ext cx="818865" cy="142070"/>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8372899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AdisInsight Subscription Access</a:t>
            </a:r>
            <a:endParaRPr lang="en-US" dirty="0"/>
          </a:p>
        </p:txBody>
      </p:sp>
      <p:sp>
        <p:nvSpPr>
          <p:cNvPr id="3" name="Content Placeholder 2"/>
          <p:cNvSpPr>
            <a:spLocks noGrp="1"/>
          </p:cNvSpPr>
          <p:nvPr>
            <p:ph idx="11"/>
          </p:nvPr>
        </p:nvSpPr>
        <p:spPr>
          <a:xfrm>
            <a:off x="539552" y="1439863"/>
            <a:ext cx="7993062" cy="1526059"/>
          </a:xfrm>
        </p:spPr>
        <p:txBody>
          <a:bodyPr/>
          <a:lstStyle/>
          <a:p>
            <a:r>
              <a:rPr lang="en-US" dirty="0" smtClean="0"/>
              <a:t>AdisInsight allows you access to all the content sets to which you subscribe. If you subscribe to all content: DRUGS, TRIALS, SAFETY, DEALS you will be able to seamlessly move from tab to tab</a:t>
            </a:r>
          </a:p>
          <a:p>
            <a:r>
              <a:rPr lang="en-US" dirty="0" smtClean="0"/>
              <a:t>If you only subscribe to one content set (e.g. DRUGS) you will have access to all content for the DRUGS tab, but only a restricted view for the other content sets.</a:t>
            </a:r>
            <a:endParaRPr lang="en-US" dirty="0"/>
          </a:p>
        </p:txBody>
      </p:sp>
      <p:pic>
        <p:nvPicPr>
          <p:cNvPr id="4" name="Picture 3" descr="Search Results - AdisInsight - Google Chrome"/>
          <p:cNvPicPr>
            <a:picLocks noChangeAspect="1"/>
          </p:cNvPicPr>
          <p:nvPr/>
        </p:nvPicPr>
        <p:blipFill rotWithShape="1">
          <a:blip r:embed="rId2" cstate="email">
            <a:extLst>
              <a:ext uri="{28A0092B-C50C-407E-A947-70E740481C1C}">
                <a14:useLocalDpi xmlns:a14="http://schemas.microsoft.com/office/drawing/2010/main" val="0"/>
              </a:ext>
            </a:extLst>
          </a:blip>
          <a:srcRect t="10404" r="5821"/>
          <a:stretch/>
        </p:blipFill>
        <p:spPr>
          <a:xfrm>
            <a:off x="204716" y="3334199"/>
            <a:ext cx="6578219" cy="3449962"/>
          </a:xfrm>
          <a:prstGeom prst="rect">
            <a:avLst/>
          </a:prstGeom>
          <a:ln w="9525">
            <a:solidFill>
              <a:schemeClr val="tx1"/>
            </a:solidFill>
          </a:ln>
        </p:spPr>
      </p:pic>
      <p:pic>
        <p:nvPicPr>
          <p:cNvPr id="5" name="Picture 4" descr="Search Results - AdisInsight - Google Chrome"/>
          <p:cNvPicPr>
            <a:picLocks noChangeAspect="1"/>
          </p:cNvPicPr>
          <p:nvPr/>
        </p:nvPicPr>
        <p:blipFill rotWithShape="1">
          <a:blip r:embed="rId3">
            <a:extLst>
              <a:ext uri="{28A0092B-C50C-407E-A947-70E740481C1C}">
                <a14:useLocalDpi xmlns:a14="http://schemas.microsoft.com/office/drawing/2010/main" val="0"/>
              </a:ext>
            </a:extLst>
          </a:blip>
          <a:srcRect l="26567" t="60145" r="5373" b="11316"/>
          <a:stretch/>
        </p:blipFill>
        <p:spPr>
          <a:xfrm>
            <a:off x="1530551" y="4181583"/>
            <a:ext cx="7422381" cy="1774209"/>
          </a:xfrm>
          <a:prstGeom prst="rect">
            <a:avLst/>
          </a:prstGeom>
          <a:ln>
            <a:solidFill>
              <a:schemeClr val="tx1"/>
            </a:solidFill>
          </a:ln>
        </p:spPr>
      </p:pic>
      <p:sp>
        <p:nvSpPr>
          <p:cNvPr id="6" name="Rectangle 5"/>
          <p:cNvSpPr/>
          <p:nvPr/>
        </p:nvSpPr>
        <p:spPr bwMode="auto">
          <a:xfrm>
            <a:off x="2306471" y="6250673"/>
            <a:ext cx="4476463" cy="533487"/>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9783327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Using ‘Search’ or ‘Advanced Search’</a:t>
            </a:r>
            <a:endParaRPr lang="en-US" dirty="0"/>
          </a:p>
        </p:txBody>
      </p:sp>
      <p:sp>
        <p:nvSpPr>
          <p:cNvPr id="3" name="TextBox 2"/>
          <p:cNvSpPr txBox="1"/>
          <p:nvPr/>
        </p:nvSpPr>
        <p:spPr>
          <a:xfrm>
            <a:off x="627796" y="4749420"/>
            <a:ext cx="7956645" cy="1269242"/>
          </a:xfrm>
          <a:prstGeom prst="rect">
            <a:avLst/>
          </a:prstGeom>
          <a:noFill/>
        </p:spPr>
        <p:txBody>
          <a:bodyPr wrap="square" lIns="0" tIns="0" rIns="0" bIns="0" rtlCol="0">
            <a:noAutofit/>
          </a:bodyPr>
          <a:lstStyle/>
          <a:p>
            <a:pPr marL="177800" indent="-177800" algn="l">
              <a:spcBef>
                <a:spcPts val="800"/>
              </a:spcBef>
              <a:buClr>
                <a:schemeClr val="accent2"/>
              </a:buClr>
              <a:buSzPct val="100000"/>
              <a:buFont typeface="Arial"/>
              <a:buChar char="•"/>
            </a:pPr>
            <a:r>
              <a:rPr lang="en-US" sz="1800" dirty="0" smtClean="0">
                <a:latin typeface="+mn-lt"/>
              </a:rPr>
              <a:t>From the home page, begin your quick search by selecting Drug Name, Indication, Mechanism of Action, Drug Class, Adverse Event, OR Full text from the drop down menu and ENTER your SEARCH TERM</a:t>
            </a:r>
          </a:p>
          <a:p>
            <a:pPr marL="177800" indent="-177800" algn="l">
              <a:spcBef>
                <a:spcPts val="800"/>
              </a:spcBef>
              <a:buClr>
                <a:schemeClr val="accent2"/>
              </a:buClr>
              <a:buSzPct val="100000"/>
              <a:buFont typeface="Arial"/>
              <a:buChar char="•"/>
            </a:pPr>
            <a:r>
              <a:rPr lang="en-US" sz="1800" dirty="0" smtClean="0">
                <a:latin typeface="+mn-lt"/>
              </a:rPr>
              <a:t>OR, to create an advanced query, click the ADVANCED SEARCH link</a:t>
            </a:r>
          </a:p>
        </p:txBody>
      </p:sp>
      <p:pic>
        <p:nvPicPr>
          <p:cNvPr id="6" name="Content Placeholder 5" descr="Home - AdisInsight - Google Chrome"/>
          <p:cNvPicPr>
            <a:picLocks noGrp="1" noChangeAspect="1"/>
          </p:cNvPicPr>
          <p:nvPr>
            <p:ph idx="11"/>
          </p:nvPr>
        </p:nvPicPr>
        <p:blipFill rotWithShape="1">
          <a:blip r:embed="rId2" cstate="email">
            <a:extLst>
              <a:ext uri="{28A0092B-C50C-407E-A947-70E740481C1C}">
                <a14:useLocalDpi xmlns:a14="http://schemas.microsoft.com/office/drawing/2010/main" val="0"/>
              </a:ext>
            </a:extLst>
          </a:blip>
          <a:srcRect l="-457" t="7545" r="2434" b="24113"/>
          <a:stretch/>
        </p:blipFill>
        <p:spPr>
          <a:xfrm>
            <a:off x="211539" y="1337481"/>
            <a:ext cx="8789157" cy="3152633"/>
          </a:xfrm>
          <a:ln w="9525">
            <a:solidFill>
              <a:schemeClr val="tx1"/>
            </a:solidFill>
          </a:ln>
        </p:spPr>
      </p:pic>
      <p:sp>
        <p:nvSpPr>
          <p:cNvPr id="5" name="Rectangle 4"/>
          <p:cNvSpPr/>
          <p:nvPr/>
        </p:nvSpPr>
        <p:spPr bwMode="auto">
          <a:xfrm>
            <a:off x="859809" y="2238233"/>
            <a:ext cx="1801504" cy="368490"/>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7" name="Rectangle 6"/>
          <p:cNvSpPr/>
          <p:nvPr/>
        </p:nvSpPr>
        <p:spPr bwMode="auto">
          <a:xfrm>
            <a:off x="6127846" y="2146113"/>
            <a:ext cx="914400" cy="276366"/>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802259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Search</a:t>
            </a:r>
            <a:endParaRPr lang="en-US" dirty="0"/>
          </a:p>
        </p:txBody>
      </p:sp>
      <p:sp>
        <p:nvSpPr>
          <p:cNvPr id="3" name="Content Placeholder 2"/>
          <p:cNvSpPr>
            <a:spLocks noGrp="1"/>
          </p:cNvSpPr>
          <p:nvPr>
            <p:ph idx="11"/>
          </p:nvPr>
        </p:nvSpPr>
        <p:spPr>
          <a:xfrm>
            <a:off x="341147" y="1474369"/>
            <a:ext cx="8457799" cy="2721899"/>
          </a:xfrm>
        </p:spPr>
        <p:txBody>
          <a:bodyPr/>
          <a:lstStyle/>
          <a:p>
            <a:r>
              <a:rPr lang="en-US" dirty="0" smtClean="0"/>
              <a:t>From the home page, you can immediately begin searching using the quick search options included in the dropdown menu:</a:t>
            </a:r>
          </a:p>
          <a:p>
            <a:pPr lvl="2">
              <a:lnSpc>
                <a:spcPts val="1400"/>
              </a:lnSpc>
            </a:pPr>
            <a:r>
              <a:rPr lang="en-US" dirty="0" smtClean="0"/>
              <a:t>Drug Name</a:t>
            </a:r>
          </a:p>
          <a:p>
            <a:pPr lvl="2">
              <a:lnSpc>
                <a:spcPts val="1400"/>
              </a:lnSpc>
            </a:pPr>
            <a:r>
              <a:rPr lang="en-US" dirty="0" smtClean="0"/>
              <a:t>Indication</a:t>
            </a:r>
          </a:p>
          <a:p>
            <a:pPr lvl="2">
              <a:lnSpc>
                <a:spcPts val="1400"/>
              </a:lnSpc>
            </a:pPr>
            <a:r>
              <a:rPr lang="en-US" dirty="0" smtClean="0"/>
              <a:t>Mechanism</a:t>
            </a:r>
          </a:p>
          <a:p>
            <a:pPr lvl="2">
              <a:lnSpc>
                <a:spcPts val="1400"/>
              </a:lnSpc>
            </a:pPr>
            <a:r>
              <a:rPr lang="en-US" dirty="0" smtClean="0"/>
              <a:t>Drug Class</a:t>
            </a:r>
          </a:p>
          <a:p>
            <a:pPr lvl="2">
              <a:lnSpc>
                <a:spcPts val="1400"/>
              </a:lnSpc>
            </a:pPr>
            <a:r>
              <a:rPr lang="en-US" dirty="0" smtClean="0"/>
              <a:t>Adverse Event</a:t>
            </a:r>
          </a:p>
          <a:p>
            <a:pPr lvl="2">
              <a:lnSpc>
                <a:spcPts val="1400"/>
              </a:lnSpc>
            </a:pPr>
            <a:r>
              <a:rPr lang="en-US" dirty="0" smtClean="0"/>
              <a:t>All Text</a:t>
            </a:r>
          </a:p>
          <a:p>
            <a:pPr lvl="2"/>
            <a:endParaRPr lang="en-US" dirty="0"/>
          </a:p>
        </p:txBody>
      </p:sp>
      <p:pic>
        <p:nvPicPr>
          <p:cNvPr id="5" name="Picture 4" descr="Home - AdisInsight - Google Chrome"/>
          <p:cNvPicPr>
            <a:picLocks noChangeAspect="1"/>
          </p:cNvPicPr>
          <p:nvPr/>
        </p:nvPicPr>
        <p:blipFill rotWithShape="1">
          <a:blip r:embed="rId2" cstate="email">
            <a:extLst>
              <a:ext uri="{28A0092B-C50C-407E-A947-70E740481C1C}">
                <a14:useLocalDpi xmlns:a14="http://schemas.microsoft.com/office/drawing/2010/main" val="0"/>
              </a:ext>
            </a:extLst>
          </a:blip>
          <a:srcRect l="1337" t="16683" r="9257"/>
          <a:stretch/>
        </p:blipFill>
        <p:spPr>
          <a:xfrm>
            <a:off x="2428596" y="2219435"/>
            <a:ext cx="6611889" cy="1744461"/>
          </a:xfrm>
          <a:prstGeom prst="rect">
            <a:avLst/>
          </a:prstGeom>
          <a:ln w="12700">
            <a:solidFill>
              <a:schemeClr val="tx1"/>
            </a:solidFill>
          </a:ln>
        </p:spPr>
      </p:pic>
      <p:pic>
        <p:nvPicPr>
          <p:cNvPr id="4" name="Picture 3" descr="Home - AdisInsight - Google Chrome"/>
          <p:cNvPicPr>
            <a:picLocks noChangeAspect="1"/>
          </p:cNvPicPr>
          <p:nvPr/>
        </p:nvPicPr>
        <p:blipFill rotWithShape="1">
          <a:blip r:embed="rId3" cstate="email">
            <a:extLst>
              <a:ext uri="{28A0092B-C50C-407E-A947-70E740481C1C}">
                <a14:useLocalDpi xmlns:a14="http://schemas.microsoft.com/office/drawing/2010/main" val="0"/>
              </a:ext>
            </a:extLst>
          </a:blip>
          <a:srcRect l="21916" t="28309" r="59074" b="37527"/>
          <a:stretch/>
        </p:blipFill>
        <p:spPr>
          <a:xfrm>
            <a:off x="3991036" y="2982040"/>
            <a:ext cx="1181819" cy="1208778"/>
          </a:xfrm>
          <a:prstGeom prst="rect">
            <a:avLst/>
          </a:prstGeom>
          <a:ln w="12700">
            <a:solidFill>
              <a:schemeClr val="tx1"/>
            </a:solidFill>
          </a:ln>
        </p:spPr>
      </p:pic>
      <p:sp>
        <p:nvSpPr>
          <p:cNvPr id="7" name="TextBox 6"/>
          <p:cNvSpPr txBox="1"/>
          <p:nvPr/>
        </p:nvSpPr>
        <p:spPr>
          <a:xfrm>
            <a:off x="716763" y="4525964"/>
            <a:ext cx="7451679" cy="1465404"/>
          </a:xfrm>
          <a:prstGeom prst="rect">
            <a:avLst/>
          </a:prstGeom>
          <a:noFill/>
        </p:spPr>
        <p:txBody>
          <a:bodyPr wrap="square" lIns="0" tIns="0" rIns="0" bIns="0" rtlCol="0">
            <a:noAutofit/>
          </a:bodyPr>
          <a:lstStyle/>
          <a:p>
            <a:pPr marL="177800" indent="-177800" algn="l">
              <a:spcBef>
                <a:spcPts val="800"/>
              </a:spcBef>
              <a:buClr>
                <a:schemeClr val="accent2"/>
              </a:buClr>
              <a:buSzPct val="100000"/>
              <a:buFont typeface="Arial"/>
              <a:buChar char="•"/>
            </a:pPr>
            <a:endParaRPr lang="en-US" dirty="0" smtClean="0">
              <a:latin typeface="+mn-lt"/>
            </a:endParaRPr>
          </a:p>
          <a:p>
            <a:pPr marL="177800" indent="-177800" algn="l">
              <a:spcBef>
                <a:spcPts val="800"/>
              </a:spcBef>
              <a:buClr>
                <a:schemeClr val="accent2"/>
              </a:buClr>
              <a:buSzPct val="100000"/>
              <a:buFont typeface="Arial"/>
              <a:buChar char="•"/>
            </a:pPr>
            <a:r>
              <a:rPr lang="en-US" sz="1800" dirty="0" smtClean="0">
                <a:latin typeface="+mn-lt"/>
              </a:rPr>
              <a:t>Once you have made a selection, start typing your query into the search box</a:t>
            </a:r>
          </a:p>
          <a:p>
            <a:pPr marL="177800" indent="-177800" algn="l">
              <a:spcBef>
                <a:spcPts val="800"/>
              </a:spcBef>
              <a:buClr>
                <a:schemeClr val="accent2"/>
              </a:buClr>
              <a:buSzPct val="100000"/>
              <a:buFont typeface="Arial"/>
              <a:buChar char="•"/>
            </a:pPr>
            <a:r>
              <a:rPr lang="en-US" sz="1800" dirty="0" smtClean="0">
                <a:latin typeface="+mn-lt"/>
              </a:rPr>
              <a:t>The autosuggest list will offer matching search terms, select from the list or continue typing</a:t>
            </a:r>
          </a:p>
          <a:p>
            <a:pPr marL="177800" indent="-177800" algn="l">
              <a:spcBef>
                <a:spcPts val="800"/>
              </a:spcBef>
              <a:buClr>
                <a:schemeClr val="accent2"/>
              </a:buClr>
              <a:buSzPct val="100000"/>
              <a:buFont typeface="Arial"/>
              <a:buChar char="•"/>
            </a:pPr>
            <a:r>
              <a:rPr lang="en-US" sz="1800" dirty="0" smtClean="0">
                <a:latin typeface="+mn-lt"/>
              </a:rPr>
              <a:t>Click on the blue search button (magnifying glass) or hit enter to retrieve search results</a:t>
            </a:r>
          </a:p>
        </p:txBody>
      </p:sp>
      <p:sp>
        <p:nvSpPr>
          <p:cNvPr id="8" name="Rectangle 7"/>
          <p:cNvSpPr/>
          <p:nvPr/>
        </p:nvSpPr>
        <p:spPr bwMode="auto">
          <a:xfrm>
            <a:off x="3991037" y="2613550"/>
            <a:ext cx="1248190" cy="368490"/>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9" name="Rectangle 8"/>
          <p:cNvSpPr/>
          <p:nvPr/>
        </p:nvSpPr>
        <p:spPr bwMode="auto">
          <a:xfrm>
            <a:off x="8011235" y="2536217"/>
            <a:ext cx="478433" cy="368490"/>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206190834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Search</a:t>
            </a:r>
            <a:endParaRPr lang="en-US" dirty="0"/>
          </a:p>
        </p:txBody>
      </p:sp>
      <p:sp>
        <p:nvSpPr>
          <p:cNvPr id="3" name="Content Placeholder 2"/>
          <p:cNvSpPr>
            <a:spLocks noGrp="1"/>
          </p:cNvSpPr>
          <p:nvPr>
            <p:ph idx="11"/>
          </p:nvPr>
        </p:nvSpPr>
        <p:spPr>
          <a:xfrm>
            <a:off x="539552" y="1439863"/>
            <a:ext cx="7993062" cy="961802"/>
          </a:xfrm>
        </p:spPr>
        <p:txBody>
          <a:bodyPr/>
          <a:lstStyle/>
          <a:p>
            <a:r>
              <a:rPr lang="en-US" dirty="0" smtClean="0"/>
              <a:t>To conduct an advanced search query, click on ‘Advanced Search’ on the home page</a:t>
            </a:r>
          </a:p>
          <a:p>
            <a:endParaRPr lang="en-US" dirty="0"/>
          </a:p>
        </p:txBody>
      </p:sp>
      <p:pic>
        <p:nvPicPr>
          <p:cNvPr id="7" name="Picture 6" descr="Home - AdisInsight - Google Chrome"/>
          <p:cNvPicPr>
            <a:picLocks noChangeAspect="1"/>
          </p:cNvPicPr>
          <p:nvPr/>
        </p:nvPicPr>
        <p:blipFill rotWithShape="1">
          <a:blip r:embed="rId2" cstate="email">
            <a:extLst>
              <a:ext uri="{28A0092B-C50C-407E-A947-70E740481C1C}">
                <a14:useLocalDpi xmlns:a14="http://schemas.microsoft.com/office/drawing/2010/main" val="0"/>
              </a:ext>
            </a:extLst>
          </a:blip>
          <a:srcRect l="5224" t="18907" r="5721" b="23420"/>
          <a:stretch/>
        </p:blipFill>
        <p:spPr>
          <a:xfrm>
            <a:off x="668753" y="2332203"/>
            <a:ext cx="7670029" cy="1889648"/>
          </a:xfrm>
          <a:prstGeom prst="rect">
            <a:avLst/>
          </a:prstGeom>
          <a:ln>
            <a:solidFill>
              <a:schemeClr val="tx2"/>
            </a:solidFill>
          </a:ln>
        </p:spPr>
      </p:pic>
      <p:sp>
        <p:nvSpPr>
          <p:cNvPr id="6" name="Content Placeholder 2"/>
          <p:cNvSpPr txBox="1">
            <a:spLocks/>
          </p:cNvSpPr>
          <p:nvPr/>
        </p:nvSpPr>
        <p:spPr bwMode="auto">
          <a:xfrm>
            <a:off x="627810" y="4701237"/>
            <a:ext cx="7993062" cy="135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lvl1pPr marL="177800" indent="-177800" algn="l" rtl="0" eaLnBrk="1" fontAlgn="base" hangingPunct="1">
              <a:lnSpc>
                <a:spcPts val="2200"/>
              </a:lnSpc>
              <a:spcBef>
                <a:spcPts val="900"/>
              </a:spcBef>
              <a:spcAft>
                <a:spcPct val="0"/>
              </a:spcAft>
              <a:buClr>
                <a:srgbClr val="005BB9"/>
              </a:buClr>
              <a:buSzPct val="100000"/>
              <a:buFont typeface="Arial" charset="0"/>
              <a:buChar char="•"/>
              <a:defRPr lang="de-DE" sz="1800">
                <a:solidFill>
                  <a:schemeClr val="tx2"/>
                </a:solidFill>
                <a:latin typeface="Calibri"/>
                <a:ea typeface="ヒラギノ角ゴ Pro W3" pitchFamily="-65" charset="-128"/>
                <a:cs typeface="ヒラギノ角ゴ Pro W3" pitchFamily="-65" charset="-128"/>
              </a:defRPr>
            </a:lvl1pPr>
            <a:lvl2pPr marL="371475" indent="-179388" algn="l" rtl="0" eaLnBrk="1" fontAlgn="base" hangingPunct="1">
              <a:lnSpc>
                <a:spcPts val="2200"/>
              </a:lnSpc>
              <a:spcBef>
                <a:spcPts val="900"/>
              </a:spcBef>
              <a:spcAft>
                <a:spcPct val="0"/>
              </a:spcAft>
              <a:buClr>
                <a:srgbClr val="005BB9"/>
              </a:buClr>
              <a:buSzPct val="100000"/>
              <a:buFont typeface="Arial" charset="0"/>
              <a:buChar char="•"/>
              <a:defRPr lang="de-DE" sz="1800">
                <a:solidFill>
                  <a:schemeClr val="tx2"/>
                </a:solidFill>
                <a:latin typeface="Calibri"/>
                <a:ea typeface="ヒラギノ角ゴ Pro W3" charset="-128"/>
                <a:cs typeface="ヒラギノ角ゴ Pro W3" charset="0"/>
              </a:defRPr>
            </a:lvl2pPr>
            <a:lvl3pPr marL="563563" indent="-190500" algn="l" rtl="0" eaLnBrk="1" fontAlgn="base" hangingPunct="1">
              <a:lnSpc>
                <a:spcPts val="2200"/>
              </a:lnSpc>
              <a:spcBef>
                <a:spcPts val="900"/>
              </a:spcBef>
              <a:spcAft>
                <a:spcPct val="0"/>
              </a:spcAft>
              <a:buClr>
                <a:srgbClr val="005BB9"/>
              </a:buClr>
              <a:buSzPct val="100000"/>
              <a:buFont typeface="Arial" charset="0"/>
              <a:buChar char="•"/>
              <a:defRPr lang="de-DE" sz="1800">
                <a:solidFill>
                  <a:schemeClr val="tx2"/>
                </a:solidFill>
                <a:latin typeface="Calibri"/>
                <a:ea typeface="ＭＳ Ｐゴシック" charset="0"/>
                <a:cs typeface="Geneva" charset="-128"/>
              </a:defRPr>
            </a:lvl3pPr>
            <a:lvl4pPr marL="760413" indent="-195263" algn="l" rtl="0" eaLnBrk="1" fontAlgn="base" hangingPunct="1">
              <a:lnSpc>
                <a:spcPts val="2200"/>
              </a:lnSpc>
              <a:spcBef>
                <a:spcPts val="900"/>
              </a:spcBef>
              <a:spcAft>
                <a:spcPct val="0"/>
              </a:spcAft>
              <a:buClr>
                <a:srgbClr val="005BB9"/>
              </a:buClr>
              <a:buSzPct val="100000"/>
              <a:buFont typeface="Arial" charset="0"/>
              <a:buChar char="•"/>
              <a:defRPr lang="de-DE" sz="1800">
                <a:solidFill>
                  <a:schemeClr val="tx2"/>
                </a:solidFill>
                <a:latin typeface="Calibri"/>
                <a:ea typeface="Geneva" charset="-128"/>
                <a:cs typeface="Geneva" charset="0"/>
              </a:defRPr>
            </a:lvl4pPr>
            <a:lvl5pPr marL="941388" indent="-174625" algn="l" rtl="0" eaLnBrk="1" fontAlgn="base" hangingPunct="1">
              <a:lnSpc>
                <a:spcPts val="2200"/>
              </a:lnSpc>
              <a:spcBef>
                <a:spcPts val="900"/>
              </a:spcBef>
              <a:spcAft>
                <a:spcPct val="0"/>
              </a:spcAft>
              <a:buClr>
                <a:srgbClr val="005BB9"/>
              </a:buClr>
              <a:buSzPct val="100000"/>
              <a:buFont typeface="Arial" charset="0"/>
              <a:buChar char="•"/>
              <a:defRPr lang="de-DE" sz="1800">
                <a:solidFill>
                  <a:schemeClr val="tx2"/>
                </a:solidFill>
                <a:latin typeface="Calibri"/>
                <a:ea typeface="Geneva" charset="-128"/>
                <a:cs typeface="Geneva" charset="0"/>
              </a:defRPr>
            </a:lvl5pPr>
            <a:lvl6pPr marL="13985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6pPr>
            <a:lvl7pPr marL="18557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7pPr>
            <a:lvl8pPr marL="23129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8pPr>
            <a:lvl9pPr marL="27701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9pPr>
          </a:lstStyle>
          <a:p>
            <a:r>
              <a:rPr lang="en-US" kern="0" dirty="0" smtClean="0"/>
              <a:t>This will bring you to a page allowing you to build a complex query choosing from a wide selection of parameters</a:t>
            </a:r>
          </a:p>
          <a:p>
            <a:endParaRPr lang="en-US" kern="0" dirty="0" smtClean="0"/>
          </a:p>
          <a:p>
            <a:endParaRPr lang="en-US" kern="0" dirty="0"/>
          </a:p>
        </p:txBody>
      </p:sp>
      <p:sp>
        <p:nvSpPr>
          <p:cNvPr id="8" name="Rectangle 7"/>
          <p:cNvSpPr/>
          <p:nvPr/>
        </p:nvSpPr>
        <p:spPr bwMode="auto">
          <a:xfrm>
            <a:off x="5841243" y="2847269"/>
            <a:ext cx="1050876" cy="276366"/>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138592675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Springer_2012">
  <a:themeElements>
    <a:clrScheme name="Benutzerdefiniert 5">
      <a:dk1>
        <a:srgbClr val="002143"/>
      </a:dk1>
      <a:lt1>
        <a:srgbClr val="FFFFFF"/>
      </a:lt1>
      <a:dk2>
        <a:srgbClr val="5F5F5F"/>
      </a:dk2>
      <a:lt2>
        <a:srgbClr val="EDEDED"/>
      </a:lt2>
      <a:accent1>
        <a:srgbClr val="00468A"/>
      </a:accent1>
      <a:accent2>
        <a:srgbClr val="0176C3"/>
      </a:accent2>
      <a:accent3>
        <a:srgbClr val="B3DCF5"/>
      </a:accent3>
      <a:accent4>
        <a:srgbClr val="8C8C8C"/>
      </a:accent4>
      <a:accent5>
        <a:srgbClr val="CCCCCC"/>
      </a:accent5>
      <a:accent6>
        <a:srgbClr val="EE7D11"/>
      </a:accent6>
      <a:hlink>
        <a:srgbClr val="0176C3"/>
      </a:hlink>
      <a:folHlink>
        <a:srgbClr val="999999"/>
      </a:folHlink>
    </a:clrScheme>
    <a:fontScheme name="Springer_20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lnDef>
    <a:txDef>
      <a:spPr>
        <a:noFill/>
      </a:spPr>
      <a:bodyPr wrap="square" lIns="0" tIns="0" rIns="0" bIns="0" rtlCol="0">
        <a:noAutofit/>
      </a:bodyPr>
      <a:lstStyle>
        <a:defPPr marL="177800" indent="-177800" algn="l">
          <a:spcBef>
            <a:spcPts val="800"/>
          </a:spcBef>
          <a:buClr>
            <a:schemeClr val="accent2"/>
          </a:buClr>
          <a:buSzPct val="100000"/>
          <a:buFont typeface="Arial"/>
          <a:buChar char="•"/>
          <a:defRPr dirty="0" err="1" smtClean="0">
            <a:latin typeface="+mn-lt"/>
          </a:defRPr>
        </a:defPPr>
      </a:lstStyle>
    </a:txDef>
  </a:objectDefaults>
  <a:extraClrSchemeLst>
    <a:extraClrScheme>
      <a:clrScheme name="SPRINGER_ssbm_E 1">
        <a:dk1>
          <a:srgbClr val="000000"/>
        </a:dk1>
        <a:lt1>
          <a:srgbClr val="FFFFFF"/>
        </a:lt1>
        <a:dk2>
          <a:srgbClr val="002143"/>
        </a:dk2>
        <a:lt2>
          <a:srgbClr val="CCCCD2"/>
        </a:lt2>
        <a:accent1>
          <a:srgbClr val="FF9A6E"/>
        </a:accent1>
        <a:accent2>
          <a:srgbClr val="F76013"/>
        </a:accent2>
        <a:accent3>
          <a:srgbClr val="FFFFFF"/>
        </a:accent3>
        <a:accent4>
          <a:srgbClr val="000000"/>
        </a:accent4>
        <a:accent5>
          <a:srgbClr val="FFCABA"/>
        </a:accent5>
        <a:accent6>
          <a:srgbClr val="E05610"/>
        </a:accent6>
        <a:hlink>
          <a:srgbClr val="FFCAB0"/>
        </a:hlink>
        <a:folHlink>
          <a:srgbClr val="A5A5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Springer_2012</Template>
  <TotalTime>0</TotalTime>
  <Words>1551</Words>
  <Application>Microsoft Office PowerPoint</Application>
  <PresentationFormat>On-screen Show (4:3)</PresentationFormat>
  <Paragraphs>204</Paragraphs>
  <Slides>33</Slides>
  <Notes>8</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Springer_2012</vt:lpstr>
      <vt:lpstr>AdisInsight User Guide  July 2015 </vt:lpstr>
      <vt:lpstr>Table of Contents</vt:lpstr>
      <vt:lpstr>Registering an account on AdisInsight </vt:lpstr>
      <vt:lpstr>Registering an account on AdisInsight </vt:lpstr>
      <vt:lpstr>Log In</vt:lpstr>
      <vt:lpstr>AdisInsight Subscription Access</vt:lpstr>
      <vt:lpstr>Getting Started: Using ‘Search’ or ‘Advanced Search’</vt:lpstr>
      <vt:lpstr>Basic Search</vt:lpstr>
      <vt:lpstr>Advanced Search</vt:lpstr>
      <vt:lpstr>Advanced Search </vt:lpstr>
      <vt:lpstr>Advanced Search </vt:lpstr>
      <vt:lpstr>Refine Your Search</vt:lpstr>
      <vt:lpstr>Viewing a Drug Profile Record</vt:lpstr>
      <vt:lpstr>DRUG Profile record includes:</vt:lpstr>
      <vt:lpstr>TRIAL Profile record includes:</vt:lpstr>
      <vt:lpstr>SAFETY Profile record includes:</vt:lpstr>
      <vt:lpstr>DEAL Profile record includes:</vt:lpstr>
      <vt:lpstr>Chemical Structure Search</vt:lpstr>
      <vt:lpstr>Chemical Structure Search</vt:lpstr>
      <vt:lpstr>Chemical Structure Search</vt:lpstr>
      <vt:lpstr>Exporting Data</vt:lpstr>
      <vt:lpstr>Exporting Data – Exporting Results (CSV)</vt:lpstr>
      <vt:lpstr>Exporting Data – Exporting Data Table</vt:lpstr>
      <vt:lpstr>Exporting Data – Export BizInt</vt:lpstr>
      <vt:lpstr>How to use BizInt Charting Tool</vt:lpstr>
      <vt:lpstr>How to use BizInt Charting Tool</vt:lpstr>
      <vt:lpstr>BizInt Charting Tool – Export files</vt:lpstr>
      <vt:lpstr>Saving Searches</vt:lpstr>
      <vt:lpstr>Saving Searches and Setting up Email Alerts</vt:lpstr>
      <vt:lpstr>Setting up Email Alerts</vt:lpstr>
      <vt:lpstr>Setting up Email Alerts</vt:lpstr>
      <vt:lpstr>Feedback</vt:lpstr>
      <vt:lpstr>Questions?</vt:lpstr>
    </vt:vector>
  </TitlesOfParts>
  <Company>Springer SBM</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Springer Standard Template</dc:title>
  <dc:creator>Springer-SBM</dc:creator>
  <cp:lastModifiedBy>Owen, Nigel, Springer</cp:lastModifiedBy>
  <cp:revision>2076</cp:revision>
  <cp:lastPrinted>2012-04-25T14:30:25Z</cp:lastPrinted>
  <dcterms:created xsi:type="dcterms:W3CDTF">2012-04-25T15:16:41Z</dcterms:created>
  <dcterms:modified xsi:type="dcterms:W3CDTF">2016-02-18T00:08:09Z</dcterms:modified>
</cp:coreProperties>
</file>